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3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1"/>
  </p:notesMasterIdLst>
  <p:handoutMasterIdLst>
    <p:handoutMasterId r:id="rId42"/>
  </p:handoutMasterIdLst>
  <p:sldIdLst>
    <p:sldId id="257" r:id="rId2"/>
    <p:sldId id="372" r:id="rId3"/>
    <p:sldId id="352" r:id="rId4"/>
    <p:sldId id="476" r:id="rId5"/>
    <p:sldId id="414" r:id="rId6"/>
    <p:sldId id="477" r:id="rId7"/>
    <p:sldId id="479" r:id="rId8"/>
    <p:sldId id="478" r:id="rId9"/>
    <p:sldId id="480" r:id="rId10"/>
    <p:sldId id="355" r:id="rId11"/>
    <p:sldId id="377" r:id="rId12"/>
    <p:sldId id="481" r:id="rId13"/>
    <p:sldId id="484" r:id="rId14"/>
    <p:sldId id="428" r:id="rId15"/>
    <p:sldId id="486" r:id="rId16"/>
    <p:sldId id="485" r:id="rId17"/>
    <p:sldId id="396" r:id="rId18"/>
    <p:sldId id="465" r:id="rId19"/>
    <p:sldId id="464" r:id="rId20"/>
    <p:sldId id="471" r:id="rId21"/>
    <p:sldId id="466" r:id="rId22"/>
    <p:sldId id="467" r:id="rId23"/>
    <p:sldId id="468" r:id="rId24"/>
    <p:sldId id="470" r:id="rId25"/>
    <p:sldId id="472" r:id="rId26"/>
    <p:sldId id="473" r:id="rId27"/>
    <p:sldId id="474" r:id="rId28"/>
    <p:sldId id="469" r:id="rId29"/>
    <p:sldId id="475" r:id="rId30"/>
    <p:sldId id="482" r:id="rId31"/>
    <p:sldId id="487" r:id="rId32"/>
    <p:sldId id="491" r:id="rId33"/>
    <p:sldId id="492" r:id="rId34"/>
    <p:sldId id="493" r:id="rId35"/>
    <p:sldId id="494" r:id="rId36"/>
    <p:sldId id="495" r:id="rId37"/>
    <p:sldId id="496" r:id="rId38"/>
    <p:sldId id="497" r:id="rId39"/>
    <p:sldId id="368" r:id="rId40"/>
  </p:sldIdLst>
  <p:sldSz cx="12192000" cy="6858000"/>
  <p:notesSz cx="6858000" cy="9144000"/>
  <p:embeddedFontLst>
    <p:embeddedFont>
      <p:font typeface="苹方 常规" panose="02010600030101010101" charset="-122"/>
      <p:regular r:id="rId43"/>
    </p:embeddedFont>
    <p:embeddedFont>
      <p:font typeface="思源黑体 CN Bold" panose="02010600030101010101" charset="-122"/>
      <p:bold r:id="rId44"/>
    </p:embeddedFont>
    <p:embeddedFont>
      <p:font typeface="思源黑体 CN Normal" panose="02010600030101010101" charset="-122"/>
      <p:regular r:id="rId45"/>
    </p:embeddedFont>
    <p:embeddedFont>
      <p:font typeface="新宋体" panose="02010609030101010101" pitchFamily="49" charset="-122"/>
      <p:regular r:id="rId46"/>
    </p:embeddedFont>
    <p:embeddedFont>
      <p:font typeface="Calibri" panose="020F050202020403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Black" panose="02000000000000000000" pitchFamily="2" charset="0"/>
      <p:bold r:id="rId55"/>
      <p:boldItalic r:id="rId56"/>
    </p:embeddedFont>
  </p:embeddedFontLst>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mo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418AB3"/>
    <a:srgbClr val="5E5E5E"/>
    <a:srgbClr val="4F81BD"/>
    <a:srgbClr val="4D7BB2"/>
    <a:srgbClr val="A5300F"/>
    <a:srgbClr val="BC7F73"/>
    <a:srgbClr val="FDC5C2"/>
    <a:srgbClr val="FED1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5" autoAdjust="0"/>
    <p:restoredTop sz="81496" autoAdjust="0"/>
  </p:normalViewPr>
  <p:slideViewPr>
    <p:cSldViewPr snapToGrid="0">
      <p:cViewPr>
        <p:scale>
          <a:sx n="66" d="100"/>
          <a:sy n="66" d="100"/>
        </p:scale>
        <p:origin x="871" y="243"/>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01" d="100"/>
          <a:sy n="101" d="100"/>
        </p:scale>
        <p:origin x="4358"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9AF8D-0068-4977-8554-31AAD12DB1D7}" type="datetimeFigureOut">
              <a:rPr lang="zh-CN" altLang="en-US" smtClean="0"/>
              <a:t>2022/12/20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1D422-2EBD-496E-A019-1B37D28B3BF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苹方 常规" panose="02010600030101010101" pitchFamily="34" charset="-122"/>
                <a:ea typeface="苹方 常规" panose="02010600030101010101"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苹方 常规" panose="02010600030101010101" pitchFamily="34" charset="-122"/>
                <a:ea typeface="苹方 常规" panose="02010600030101010101" pitchFamily="34" charset="-122"/>
              </a:defRPr>
            </a:lvl1pPr>
          </a:lstStyle>
          <a:p>
            <a:fld id="{4CF9E074-0B9C-499B-823F-332BE5E0769D}" type="datetimeFigureOut">
              <a:rPr lang="zh-CN" altLang="en-US" smtClean="0"/>
              <a:t>2022/12/20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苹方 常规" panose="02010600030101010101" pitchFamily="34" charset="-122"/>
                <a:ea typeface="苹方 常规" panose="02010600030101010101"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苹方 常规" panose="02010600030101010101" pitchFamily="34" charset="-122"/>
                <a:ea typeface="苹方 常规" panose="02010600030101010101" pitchFamily="34" charset="-122"/>
              </a:defRPr>
            </a:lvl1pPr>
          </a:lstStyle>
          <a:p>
            <a:fld id="{9000E0C4-7FBC-4B2A-BCA6-30AA2B911063}"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1pPr>
    <a:lvl2pPr marL="4572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2pPr>
    <a:lvl3pPr marL="9144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3pPr>
    <a:lvl4pPr marL="13716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4pPr>
    <a:lvl5pPr marL="1828800" algn="l" defTabSz="914400" rtl="0" eaLnBrk="1" latinLnBrk="0" hangingPunct="1">
      <a:defRPr sz="1200" kern="1200">
        <a:solidFill>
          <a:schemeClr val="tx1"/>
        </a:solidFill>
        <a:latin typeface="苹方 常规" panose="02010600030101010101" pitchFamily="34" charset="-122"/>
        <a:ea typeface="苹方 常规" panose="02010600030101010101"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5%85%B3%E7%B3%BB%E6%95%B0%E6%8D%AE%E5%BA%93/1237340?fromModule=lemma_inlink"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baike.baidu.com/item/%E6%8C%87%E9%92%88/2878304?fromModule=lemma_inlink" TargetMode="External"/><Relationship Id="rId4" Type="http://schemas.openxmlformats.org/officeDocument/2006/relationships/hyperlink" Target="https://baike.baidu.com/item/%E5%AD%98%E5%82%A8%E7%BB%93%E6%9E%84/350782?fromModule=lemma_inlin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7%B4%A2%E5%BC%95?fromModule=lemma_inlink"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10</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值得一提的是，在判断学期之间的时间先后关系时，容易想到利用“</a:t>
            </a:r>
            <a:r>
              <a:rPr lang="en-US" altLang="zh-CN" sz="1200" dirty="0">
                <a:solidFill>
                  <a:srgbClr val="FF0000"/>
                </a:solidFill>
              </a:rPr>
              <a:t>&gt;</a:t>
            </a:r>
            <a:r>
              <a:rPr lang="zh-CN" altLang="en-US" sz="1200" dirty="0"/>
              <a:t>”运算符实现字符串大小比较，选择较大者，以实现判断学年之间的先后。</a:t>
            </a:r>
            <a:endParaRPr lang="en-US" altLang="zh-CN" sz="1200" dirty="0"/>
          </a:p>
          <a:p>
            <a:r>
              <a:rPr lang="zh-CN" altLang="en-US" sz="1200" dirty="0"/>
              <a:t>但是若重修的学期与上次修的学期处于同一学年内，根据字符串比较时</a:t>
            </a:r>
            <a:r>
              <a:rPr lang="zh-CN" altLang="en-US" sz="1200" dirty="0">
                <a:solidFill>
                  <a:srgbClr val="FF0000"/>
                </a:solidFill>
              </a:rPr>
              <a:t>“冬”</a:t>
            </a:r>
            <a:r>
              <a:rPr lang="en-US" altLang="zh-CN" sz="1200" dirty="0">
                <a:solidFill>
                  <a:srgbClr val="FF0000"/>
                </a:solidFill>
              </a:rPr>
              <a:t>&lt;</a:t>
            </a:r>
            <a:r>
              <a:rPr lang="zh-CN" altLang="en-US" sz="1200" dirty="0">
                <a:solidFill>
                  <a:srgbClr val="FF0000"/>
                </a:solidFill>
              </a:rPr>
              <a:t>“秋”</a:t>
            </a:r>
            <a:r>
              <a:rPr lang="zh-CN" altLang="en-US" sz="1200" dirty="0"/>
              <a:t>的特点，会导致选择了时间顺序中靠前者，导致选择错误。</a:t>
            </a:r>
            <a:endParaRPr lang="en-US" altLang="zh-CN" sz="1200" dirty="0"/>
          </a:p>
          <a:p>
            <a:r>
              <a:rPr lang="zh-CN" altLang="en-US" sz="1200" dirty="0"/>
              <a:t>这应该也是老师第一节课上机时候说的，这样的写法会对后续实验造成一定的影响的原因</a:t>
            </a:r>
            <a:endParaRPr lang="en-US" altLang="zh-CN" sz="1200"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11</a:t>
            </a:fld>
            <a:endParaRPr lang="zh-CN" altLang="en-US"/>
          </a:p>
        </p:txBody>
      </p:sp>
    </p:spTree>
    <p:extLst>
      <p:ext uri="{BB962C8B-B14F-4D97-AF65-F5344CB8AC3E}">
        <p14:creationId xmlns:p14="http://schemas.microsoft.com/office/powerpoint/2010/main" val="3636159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PingFang SC"/>
              </a:rPr>
              <a:t>Xq</a:t>
            </a:r>
            <a:r>
              <a:rPr lang="zh-CN" altLang="en-US" b="0" i="0" dirty="0">
                <a:solidFill>
                  <a:srgbClr val="333333"/>
                </a:solidFill>
                <a:effectLst/>
                <a:latin typeface="PingFang SC"/>
              </a:rPr>
              <a:t>列的属性为</a:t>
            </a:r>
            <a:r>
              <a:rPr lang="en-US" altLang="zh-CN" b="0" i="0" dirty="0">
                <a:solidFill>
                  <a:srgbClr val="333333"/>
                </a:solidFill>
                <a:effectLst/>
                <a:latin typeface="PingFang SC"/>
              </a:rPr>
              <a:t>varchar 14</a:t>
            </a:r>
          </a:p>
          <a:p>
            <a:r>
              <a:rPr lang="zh-CN" altLang="en-US" b="0" i="0" dirty="0">
                <a:solidFill>
                  <a:srgbClr val="333333"/>
                </a:solidFill>
                <a:effectLst/>
                <a:latin typeface="PingFang SC"/>
              </a:rPr>
              <a:t>‘</a:t>
            </a:r>
            <a:r>
              <a:rPr lang="en-US" altLang="zh-CN" b="0" i="0" dirty="0">
                <a:solidFill>
                  <a:srgbClr val="333333"/>
                </a:solidFill>
                <a:effectLst/>
                <a:latin typeface="PingFang SC"/>
              </a:rPr>
              <a:t>1’</a:t>
            </a:r>
            <a:r>
              <a:rPr lang="zh-CN" altLang="en-US" b="0" i="0" dirty="0">
                <a:solidFill>
                  <a:srgbClr val="333333"/>
                </a:solidFill>
                <a:effectLst/>
                <a:latin typeface="PingFang SC"/>
              </a:rPr>
              <a:t>表示截取的起始位置是从该字符串第一个字符开始，‘</a:t>
            </a:r>
            <a:r>
              <a:rPr lang="en-US" altLang="zh-CN" b="0" i="0" dirty="0">
                <a:solidFill>
                  <a:srgbClr val="333333"/>
                </a:solidFill>
                <a:effectLst/>
                <a:latin typeface="PingFang SC"/>
              </a:rPr>
              <a:t>9’</a:t>
            </a:r>
            <a:r>
              <a:rPr lang="zh-CN" altLang="en-US" b="0" i="0" dirty="0">
                <a:solidFill>
                  <a:srgbClr val="333333"/>
                </a:solidFill>
                <a:effectLst/>
                <a:latin typeface="PingFang SC"/>
              </a:rPr>
              <a:t>表示截取后得到的字符串长度为</a:t>
            </a:r>
            <a:r>
              <a:rPr lang="en-US" altLang="zh-CN" b="0" i="0" dirty="0">
                <a:solidFill>
                  <a:srgbClr val="333333"/>
                </a:solidFill>
                <a:effectLst/>
                <a:latin typeface="PingFang SC"/>
              </a:rPr>
              <a:t>9</a:t>
            </a:r>
            <a:r>
              <a:rPr lang="zh-CN" altLang="en-US" b="0" i="0" dirty="0">
                <a:solidFill>
                  <a:srgbClr val="333333"/>
                </a:solidFill>
                <a:effectLst/>
                <a:latin typeface="PingFang SC"/>
              </a:rPr>
              <a:t>个字符。</a:t>
            </a:r>
            <a:endParaRPr lang="en-US" altLang="zh-CN" sz="1200" dirty="0">
              <a:solidFill>
                <a:srgbClr val="808080"/>
              </a:solidFill>
              <a:latin typeface="新宋体" panose="02010609030101010101" pitchFamily="49" charset="-122"/>
              <a:ea typeface="新宋体" panose="02010609030101010101" pitchFamily="49" charset="-122"/>
            </a:endParaRPr>
          </a:p>
          <a:p>
            <a:endParaRPr lang="en-US" altLang="zh-CN" sz="1200" dirty="0">
              <a:solidFill>
                <a:srgbClr val="808080"/>
              </a:solidFill>
              <a:latin typeface="新宋体" panose="02010609030101010101" pitchFamily="49" charset="-122"/>
              <a:ea typeface="新宋体" panose="02010609030101010101" pitchFamily="49" charset="-122"/>
            </a:endParaRPr>
          </a:p>
          <a:p>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FF00FF"/>
                </a:solidFill>
                <a:latin typeface="新宋体" panose="02010609030101010101" pitchFamily="49" charset="-122"/>
                <a:ea typeface="新宋体" panose="02010609030101010101" pitchFamily="49" charset="-122"/>
              </a:rPr>
              <a:t>substring</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X</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xq</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1</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9</a:t>
            </a:r>
            <a:r>
              <a:rPr lang="en-US" altLang="zh-CN" sz="1200" dirty="0">
                <a:solidFill>
                  <a:srgbClr val="808080"/>
                </a:solidFill>
                <a:latin typeface="新宋体" panose="02010609030101010101" pitchFamily="49" charset="-122"/>
                <a:ea typeface="新宋体" panose="02010609030101010101" pitchFamily="49" charset="-122"/>
              </a:rPr>
              <a:t>)&gt;</a:t>
            </a:r>
            <a:r>
              <a:rPr lang="en-US" altLang="zh-CN" sz="1200" dirty="0">
                <a:solidFill>
                  <a:srgbClr val="FF00FF"/>
                </a:solidFill>
                <a:latin typeface="新宋体" panose="02010609030101010101" pitchFamily="49" charset="-122"/>
                <a:ea typeface="新宋体" panose="02010609030101010101" pitchFamily="49" charset="-122"/>
              </a:rPr>
              <a:t>substring</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Y</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xq</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1</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9</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是对学年的比较</a:t>
            </a:r>
            <a:r>
              <a:rPr lang="en-US" altLang="zh-CN" sz="1200" dirty="0">
                <a:solidFill>
                  <a:srgbClr val="008000"/>
                </a:solidFill>
                <a:latin typeface="新宋体" panose="02010609030101010101" pitchFamily="49" charset="-122"/>
                <a:ea typeface="新宋体" panose="02010609030101010101" pitchFamily="49" charset="-122"/>
              </a:rPr>
              <a:t> */</a:t>
            </a:r>
            <a:endParaRPr lang="en-US" altLang="zh-CN"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808080"/>
                </a:solidFill>
                <a:latin typeface="新宋体" panose="02010609030101010101" pitchFamily="49" charset="-122"/>
                <a:ea typeface="新宋体" panose="02010609030101010101" pitchFamily="49" charset="-122"/>
              </a:rPr>
              <a:t>or</a:t>
            </a:r>
            <a:r>
              <a:rPr lang="en-US" altLang="zh-CN" sz="1200" dirty="0">
                <a:solidFill>
                  <a:srgbClr val="0000FF"/>
                </a:solidFill>
                <a:latin typeface="新宋体" panose="02010609030101010101" pitchFamily="49" charset="-122"/>
                <a:ea typeface="新宋体" panose="02010609030101010101" pitchFamily="49" charset="-122"/>
              </a:rPr>
              <a:t> </a:t>
            </a:r>
          </a:p>
          <a:p>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FF00FF"/>
                </a:solidFill>
                <a:latin typeface="新宋体" panose="02010609030101010101" pitchFamily="49" charset="-122"/>
                <a:ea typeface="新宋体" panose="02010609030101010101" pitchFamily="49" charset="-122"/>
              </a:rPr>
              <a:t>substring</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X</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xq</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1</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9</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FF00FF"/>
                </a:solidFill>
                <a:latin typeface="新宋体" panose="02010609030101010101" pitchFamily="49" charset="-122"/>
                <a:ea typeface="新宋体" panose="02010609030101010101" pitchFamily="49" charset="-122"/>
              </a:rPr>
              <a:t>substring</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Y</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xq</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1</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9</a:t>
            </a:r>
            <a:r>
              <a:rPr lang="en-US" altLang="zh-CN" sz="1200" dirty="0">
                <a:solidFill>
                  <a:srgbClr val="808080"/>
                </a:solidFill>
                <a:latin typeface="新宋体" panose="02010609030101010101" pitchFamily="49" charset="-122"/>
                <a:ea typeface="新宋体" panose="02010609030101010101" pitchFamily="49" charset="-122"/>
              </a:rPr>
              <a:t>))and(</a:t>
            </a:r>
            <a:r>
              <a:rPr lang="en-US" altLang="zh-CN" sz="1200" dirty="0">
                <a:solidFill>
                  <a:srgbClr val="FF00FF"/>
                </a:solidFill>
                <a:latin typeface="新宋体" panose="02010609030101010101" pitchFamily="49" charset="-122"/>
                <a:ea typeface="新宋体" panose="02010609030101010101" pitchFamily="49" charset="-122"/>
              </a:rPr>
              <a:t>substring</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X</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xq</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11</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4</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808080"/>
                </a:solidFill>
                <a:latin typeface="新宋体" panose="02010609030101010101" pitchFamily="49" charset="-122"/>
                <a:ea typeface="新宋体" panose="02010609030101010101" pitchFamily="49" charset="-122"/>
              </a:rPr>
              <a:t>&lt;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FF00FF"/>
                </a:solidFill>
                <a:latin typeface="新宋体" panose="02010609030101010101" pitchFamily="49" charset="-122"/>
                <a:ea typeface="新宋体" panose="02010609030101010101" pitchFamily="49" charset="-122"/>
              </a:rPr>
              <a:t>substring</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Y</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xq</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11</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4</a:t>
            </a:r>
            <a:r>
              <a:rPr lang="en-US" altLang="zh-CN" sz="1200" dirty="0">
                <a:solidFill>
                  <a:srgbClr val="808080"/>
                </a:solidFill>
                <a:latin typeface="新宋体" panose="02010609030101010101" pitchFamily="49" charset="-122"/>
                <a:ea typeface="新宋体" panose="02010609030101010101" pitchFamily="49" charset="-122"/>
              </a:rPr>
              <a: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当学年相同时，此时比较冬季还是秋季 </a:t>
            </a:r>
            <a:r>
              <a:rPr lang="en-US" altLang="zh-CN" sz="1200" dirty="0">
                <a:solidFill>
                  <a:srgbClr val="008000"/>
                </a:solidFill>
                <a:latin typeface="新宋体" panose="02010609030101010101" pitchFamily="49" charset="-122"/>
                <a:ea typeface="新宋体" panose="02010609030101010101" pitchFamily="49" charset="-122"/>
              </a:rPr>
              <a:t>*/</a:t>
            </a:r>
            <a:r>
              <a:rPr lang="en-US" altLang="zh-CN" sz="1400" dirty="0"/>
              <a:t>	</a:t>
            </a:r>
            <a:endParaRPr lang="zh-CN" altLang="en-US" sz="1400" dirty="0"/>
          </a:p>
          <a:p>
            <a:endParaRPr lang="en-US" altLang="zh-CN" sz="1200"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12</a:t>
            </a:fld>
            <a:endParaRPr lang="zh-CN" altLang="en-US"/>
          </a:p>
        </p:txBody>
      </p:sp>
    </p:spTree>
    <p:extLst>
      <p:ext uri="{BB962C8B-B14F-4D97-AF65-F5344CB8AC3E}">
        <p14:creationId xmlns:p14="http://schemas.microsoft.com/office/powerpoint/2010/main" val="2740775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spcBef>
                <a:spcPts val="600"/>
              </a:spcBef>
            </a:pPr>
            <a:r>
              <a:rPr lang="zh-CN" altLang="en-US" dirty="0"/>
              <a:t>对</a:t>
            </a:r>
            <a:r>
              <a:rPr lang="en-US" altLang="zh-CN" dirty="0"/>
              <a:t>school</a:t>
            </a:r>
            <a:r>
              <a:rPr lang="zh-CN" altLang="en-US" dirty="0"/>
              <a:t>数据库，用多种方法表达查询：查找有学生重修的课程，输出重修课的开课学期，课程名，教师工号。</a:t>
            </a:r>
            <a:endParaRPr lang="en-US" altLang="zh-CN" dirty="0"/>
          </a:p>
          <a:p>
            <a:pPr algn="l">
              <a:lnSpc>
                <a:spcPct val="120000"/>
              </a:lnSpc>
              <a:spcBef>
                <a:spcPts val="600"/>
              </a:spcBef>
            </a:pPr>
            <a:r>
              <a:rPr lang="zh-CN" altLang="en-US" dirty="0">
                <a:latin typeface="Times New Roman" panose="02020603050405020304" pitchFamily="18" charset="0"/>
                <a:ea typeface="Tahoma" panose="020B0604030504040204" pitchFamily="34" charset="0"/>
                <a:cs typeface="Times New Roman" panose="02020603050405020304" pitchFamily="18" charset="0"/>
              </a:rPr>
              <a:t>后续的题目就不取别名了</a:t>
            </a:r>
            <a:endParaRPr lang="en-US" altLang="zh-CN"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13</a:t>
            </a:fld>
            <a:endParaRPr lang="zh-CN" altLang="en-US"/>
          </a:p>
        </p:txBody>
      </p:sp>
    </p:spTree>
    <p:extLst>
      <p:ext uri="{BB962C8B-B14F-4D97-AF65-F5344CB8AC3E}">
        <p14:creationId xmlns:p14="http://schemas.microsoft.com/office/powerpoint/2010/main" val="298510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spcBef>
                <a:spcPts val="600"/>
              </a:spcBef>
            </a:pPr>
            <a:r>
              <a:rPr lang="zh-CN" altLang="en-US" dirty="0"/>
              <a:t>对</a:t>
            </a:r>
            <a:r>
              <a:rPr lang="en-US" altLang="zh-CN" dirty="0"/>
              <a:t>school</a:t>
            </a:r>
            <a:r>
              <a:rPr lang="zh-CN" altLang="en-US" dirty="0"/>
              <a:t>数据库，用多种方法表达查询：查找有学生重修的课程，输出重修课的开课学期，课程名，教师工号。</a:t>
            </a:r>
            <a:endParaRPr lang="en-US" altLang="zh-CN"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14</a:t>
            </a:fld>
            <a:endParaRPr lang="zh-CN" altLang="en-US"/>
          </a:p>
        </p:txBody>
      </p:sp>
    </p:spTree>
    <p:extLst>
      <p:ext uri="{BB962C8B-B14F-4D97-AF65-F5344CB8AC3E}">
        <p14:creationId xmlns:p14="http://schemas.microsoft.com/office/powerpoint/2010/main" val="1178731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spcBef>
                <a:spcPts val="600"/>
              </a:spcBef>
            </a:pPr>
            <a:r>
              <a:rPr lang="zh-CN" altLang="en-US" dirty="0"/>
              <a:t>对</a:t>
            </a:r>
            <a:r>
              <a:rPr lang="en-US" altLang="zh-CN" dirty="0"/>
              <a:t>school</a:t>
            </a:r>
            <a:r>
              <a:rPr lang="zh-CN" altLang="en-US" dirty="0"/>
              <a:t>数据库，用多种方法表达查询：查找有学生重修的课程，输出重修课的开课学期，课程名，教师工号。</a:t>
            </a:r>
            <a:endParaRPr lang="en-US" altLang="zh-CN"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15</a:t>
            </a:fld>
            <a:endParaRPr lang="zh-CN" altLang="en-US"/>
          </a:p>
        </p:txBody>
      </p:sp>
    </p:spTree>
    <p:extLst>
      <p:ext uri="{BB962C8B-B14F-4D97-AF65-F5344CB8AC3E}">
        <p14:creationId xmlns:p14="http://schemas.microsoft.com/office/powerpoint/2010/main" val="2712119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spcBef>
                <a:spcPts val="600"/>
              </a:spcBef>
            </a:pPr>
            <a:r>
              <a:rPr lang="zh-CN" altLang="en-US" dirty="0"/>
              <a:t>对</a:t>
            </a:r>
            <a:r>
              <a:rPr lang="en-US" altLang="zh-CN" dirty="0"/>
              <a:t>school</a:t>
            </a:r>
            <a:r>
              <a:rPr lang="zh-CN" altLang="en-US" dirty="0"/>
              <a:t>数据库，用多种方法表达查询：查找有学生重修的课程，输出重修课的开课学期，课程名，教师工号。</a:t>
            </a:r>
            <a:endParaRPr lang="en-US" altLang="zh-CN"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16</a:t>
            </a:fld>
            <a:endParaRPr lang="zh-CN" altLang="en-US"/>
          </a:p>
        </p:txBody>
      </p:sp>
    </p:spTree>
    <p:extLst>
      <p:ext uri="{BB962C8B-B14F-4D97-AF65-F5344CB8AC3E}">
        <p14:creationId xmlns:p14="http://schemas.microsoft.com/office/powerpoint/2010/main" val="3104330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system-ui"/>
              </a:rPr>
              <a:t>数据库管理系统作为能够使用户定义、创建、维护和控制访问数据库的软件系统，其整体架构与技术路线不断深化发展，如今呈现集中式与分布式并存，数据模型不断拓展等技术现状。</a:t>
            </a: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17</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18</a:t>
            </a:fld>
            <a:endParaRPr lang="zh-CN" altLang="en-US"/>
          </a:p>
        </p:txBody>
      </p:sp>
    </p:spTree>
    <p:extLst>
      <p:ext uri="{BB962C8B-B14F-4D97-AF65-F5344CB8AC3E}">
        <p14:creationId xmlns:p14="http://schemas.microsoft.com/office/powerpoint/2010/main" val="1898457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19</a:t>
            </a:fld>
            <a:endParaRPr lang="zh-CN" altLang="en-US"/>
          </a:p>
        </p:txBody>
      </p:sp>
    </p:spTree>
    <p:extLst>
      <p:ext uri="{BB962C8B-B14F-4D97-AF65-F5344CB8AC3E}">
        <p14:creationId xmlns:p14="http://schemas.microsoft.com/office/powerpoint/2010/main" val="56376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20</a:t>
            </a:fld>
            <a:endParaRPr lang="zh-CN" altLang="en-US"/>
          </a:p>
        </p:txBody>
      </p:sp>
    </p:spTree>
    <p:extLst>
      <p:ext uri="{BB962C8B-B14F-4D97-AF65-F5344CB8AC3E}">
        <p14:creationId xmlns:p14="http://schemas.microsoft.com/office/powerpoint/2010/main" val="390402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21</a:t>
            </a:fld>
            <a:endParaRPr lang="zh-CN" altLang="en-US"/>
          </a:p>
        </p:txBody>
      </p:sp>
    </p:spTree>
    <p:extLst>
      <p:ext uri="{BB962C8B-B14F-4D97-AF65-F5344CB8AC3E}">
        <p14:creationId xmlns:p14="http://schemas.microsoft.com/office/powerpoint/2010/main" val="190645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22</a:t>
            </a:fld>
            <a:endParaRPr lang="zh-CN" altLang="en-US"/>
          </a:p>
        </p:txBody>
      </p:sp>
    </p:spTree>
    <p:extLst>
      <p:ext uri="{BB962C8B-B14F-4D97-AF65-F5344CB8AC3E}">
        <p14:creationId xmlns:p14="http://schemas.microsoft.com/office/powerpoint/2010/main" val="1757489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23</a:t>
            </a:fld>
            <a:endParaRPr lang="zh-CN" altLang="en-US"/>
          </a:p>
        </p:txBody>
      </p:sp>
    </p:spTree>
    <p:extLst>
      <p:ext uri="{BB962C8B-B14F-4D97-AF65-F5344CB8AC3E}">
        <p14:creationId xmlns:p14="http://schemas.microsoft.com/office/powerpoint/2010/main" val="902763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24</a:t>
            </a:fld>
            <a:endParaRPr lang="zh-CN" altLang="en-US"/>
          </a:p>
        </p:txBody>
      </p:sp>
    </p:spTree>
    <p:extLst>
      <p:ext uri="{BB962C8B-B14F-4D97-AF65-F5344CB8AC3E}">
        <p14:creationId xmlns:p14="http://schemas.microsoft.com/office/powerpoint/2010/main" val="2365835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25</a:t>
            </a:fld>
            <a:endParaRPr lang="zh-CN" altLang="en-US"/>
          </a:p>
        </p:txBody>
      </p:sp>
    </p:spTree>
    <p:extLst>
      <p:ext uri="{BB962C8B-B14F-4D97-AF65-F5344CB8AC3E}">
        <p14:creationId xmlns:p14="http://schemas.microsoft.com/office/powerpoint/2010/main" val="1010421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26</a:t>
            </a:fld>
            <a:endParaRPr lang="zh-CN" altLang="en-US"/>
          </a:p>
        </p:txBody>
      </p:sp>
    </p:spTree>
    <p:extLst>
      <p:ext uri="{BB962C8B-B14F-4D97-AF65-F5344CB8AC3E}">
        <p14:creationId xmlns:p14="http://schemas.microsoft.com/office/powerpoint/2010/main" val="503706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27</a:t>
            </a:fld>
            <a:endParaRPr lang="zh-CN" altLang="en-US"/>
          </a:p>
        </p:txBody>
      </p:sp>
    </p:spTree>
    <p:extLst>
      <p:ext uri="{BB962C8B-B14F-4D97-AF65-F5344CB8AC3E}">
        <p14:creationId xmlns:p14="http://schemas.microsoft.com/office/powerpoint/2010/main" val="2112090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再细分了一下 </a:t>
            </a:r>
            <a:r>
              <a:rPr lang="en-US" altLang="zh-CN" dirty="0"/>
              <a:t>s1</a:t>
            </a:r>
            <a:r>
              <a:rPr lang="zh-CN" altLang="en-US" dirty="0"/>
              <a:t>玩过的游戏，且</a:t>
            </a:r>
            <a:r>
              <a:rPr lang="en-US" altLang="zh-CN" dirty="0"/>
              <a:t>S1</a:t>
            </a:r>
            <a:r>
              <a:rPr lang="zh-CN" altLang="en-US" dirty="0"/>
              <a:t>获胜的</a:t>
            </a:r>
          </a:p>
        </p:txBody>
      </p:sp>
      <p:sp>
        <p:nvSpPr>
          <p:cNvPr id="4" name="灯片编号占位符 3"/>
          <p:cNvSpPr>
            <a:spLocks noGrp="1"/>
          </p:cNvSpPr>
          <p:nvPr>
            <p:ph type="sldNum" sz="quarter" idx="5"/>
          </p:nvPr>
        </p:nvSpPr>
        <p:spPr/>
        <p:txBody>
          <a:bodyPr/>
          <a:lstStyle/>
          <a:p>
            <a:fld id="{9000E0C4-7FBC-4B2A-BCA6-30AA2B911063}" type="slidenum">
              <a:rPr lang="zh-CN" altLang="en-US" smtClean="0"/>
              <a:t>28</a:t>
            </a:fld>
            <a:endParaRPr lang="zh-CN" altLang="en-US"/>
          </a:p>
        </p:txBody>
      </p:sp>
    </p:spTree>
    <p:extLst>
      <p:ext uri="{BB962C8B-B14F-4D97-AF65-F5344CB8AC3E}">
        <p14:creationId xmlns:p14="http://schemas.microsoft.com/office/powerpoint/2010/main" val="195388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29</a:t>
            </a:fld>
            <a:endParaRPr lang="zh-CN" altLang="en-US"/>
          </a:p>
        </p:txBody>
      </p:sp>
    </p:spTree>
    <p:extLst>
      <p:ext uri="{BB962C8B-B14F-4D97-AF65-F5344CB8AC3E}">
        <p14:creationId xmlns:p14="http://schemas.microsoft.com/office/powerpoint/2010/main" val="253502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30</a:t>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00E0C4-7FBC-4B2A-BCA6-30AA2B911063}" type="slidenum">
              <a:rPr lang="zh-CN" altLang="en-US" smtClean="0"/>
              <a:t>39</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333333"/>
                </a:solidFill>
                <a:effectLst/>
                <a:latin typeface="Helvetica Neue"/>
              </a:rPr>
              <a:t>在</a:t>
            </a:r>
            <a:r>
              <a:rPr lang="zh-CN" altLang="en-US" b="0" i="0" u="none" strike="noStrike" dirty="0">
                <a:solidFill>
                  <a:srgbClr val="136EC2"/>
                </a:solidFill>
                <a:effectLst/>
                <a:latin typeface="Helvetica Neue"/>
                <a:hlinkClick r:id="rId3"/>
              </a:rPr>
              <a:t>关系数据库</a:t>
            </a:r>
            <a:r>
              <a:rPr lang="zh-CN" altLang="en-US" b="0" i="0" dirty="0">
                <a:solidFill>
                  <a:srgbClr val="333333"/>
                </a:solidFill>
                <a:effectLst/>
                <a:latin typeface="Helvetica Neue"/>
              </a:rPr>
              <a:t>中，索引是一种单独的、物理的对数据库表中一列或多列的值进行排序的一种</a:t>
            </a:r>
            <a:r>
              <a:rPr lang="zh-CN" altLang="en-US" b="0" i="0" u="none" strike="noStrike" dirty="0">
                <a:solidFill>
                  <a:srgbClr val="136EC2"/>
                </a:solidFill>
                <a:effectLst/>
                <a:latin typeface="Helvetica Neue"/>
                <a:hlinkClick r:id="rId4"/>
              </a:rPr>
              <a:t>存储结构</a:t>
            </a:r>
            <a:r>
              <a:rPr lang="zh-CN" altLang="en-US" b="0" i="0" dirty="0">
                <a:solidFill>
                  <a:srgbClr val="333333"/>
                </a:solidFill>
                <a:effectLst/>
                <a:latin typeface="Helvetica Neue"/>
              </a:rPr>
              <a:t>，它是某个表中一列或若干列值的集合和相应的指向表中物理标识这些值的数据页的逻辑</a:t>
            </a:r>
            <a:r>
              <a:rPr lang="zh-CN" altLang="en-US" b="0" i="0" u="none" strike="noStrike" dirty="0">
                <a:solidFill>
                  <a:srgbClr val="136EC2"/>
                </a:solidFill>
                <a:effectLst/>
                <a:latin typeface="Helvetica Neue"/>
                <a:hlinkClick r:id="rId5"/>
              </a:rPr>
              <a:t>指针</a:t>
            </a:r>
            <a:r>
              <a:rPr lang="zh-CN" altLang="en-US" b="0" i="0" dirty="0">
                <a:solidFill>
                  <a:srgbClr val="333333"/>
                </a:solidFill>
                <a:effectLst/>
                <a:latin typeface="Helvetica Neue"/>
              </a:rPr>
              <a:t>清单。换句话说，</a:t>
            </a:r>
            <a:r>
              <a:rPr lang="zh-CN" altLang="en-US" b="0" i="0" dirty="0">
                <a:solidFill>
                  <a:srgbClr val="121212"/>
                </a:solidFill>
                <a:effectLst/>
                <a:latin typeface="-apple-system"/>
              </a:rPr>
              <a:t>索引在数据库中的作用类似于目录在书籍中的作用，用来提高查找信息的速度。使用索引查找数据，无需对整表进行扫描，可以快速找到所需数据。</a:t>
            </a: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121212"/>
                </a:solidFill>
                <a:effectLst/>
                <a:latin typeface="-apple-system"/>
              </a:rPr>
              <a:t>这里主要简单讲解下两种索引：</a:t>
            </a:r>
            <a:r>
              <a:rPr lang="zh-CN" altLang="en-US" b="1" i="0" dirty="0">
                <a:solidFill>
                  <a:srgbClr val="121212"/>
                </a:solidFill>
                <a:effectLst/>
                <a:latin typeface="-apple-system"/>
              </a:rPr>
              <a:t>聚集索引</a:t>
            </a:r>
            <a:r>
              <a:rPr lang="zh-CN" altLang="en-US" b="0" i="0" dirty="0">
                <a:solidFill>
                  <a:srgbClr val="121212"/>
                </a:solidFill>
                <a:effectLst/>
                <a:latin typeface="-apple-system"/>
              </a:rPr>
              <a:t>和</a:t>
            </a:r>
            <a:r>
              <a:rPr lang="zh-CN" altLang="en-US" b="1" i="0" dirty="0">
                <a:solidFill>
                  <a:srgbClr val="121212"/>
                </a:solidFill>
                <a:effectLst/>
                <a:latin typeface="-apple-system"/>
              </a:rPr>
              <a:t>非聚集索引</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zh-CN" altLang="en-US" sz="1200" b="1" dirty="0">
                <a:effectLst>
                  <a:outerShdw blurRad="38100" dist="38100" dir="2700000" algn="tl">
                    <a:srgbClr val="000000">
                      <a:alpha val="43137"/>
                    </a:srgbClr>
                  </a:outerShdw>
                </a:effectLst>
                <a:cs typeface="+mn-ea"/>
                <a:sym typeface="+mn-lt"/>
              </a:rPr>
              <a:t>聚集索引（也称聚类索引、簇集索引）</a:t>
            </a:r>
            <a:r>
              <a:rPr lang="zh-CN" altLang="en-US" sz="1200" dirty="0">
                <a:cs typeface="+mn-ea"/>
                <a:sym typeface="+mn-lt"/>
              </a:rPr>
              <a:t>：指数据库表行中数据的物理顺序（存储）与键值的逻辑（索引）顺序相同。</a:t>
            </a:r>
            <a:endParaRPr lang="en-US" altLang="zh-CN" sz="1200" dirty="0">
              <a:cs typeface="+mn-ea"/>
              <a:sym typeface="+mn-lt"/>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zh-CN" altLang="en-US" sz="1200" dirty="0">
                <a:cs typeface="+mn-ea"/>
                <a:sym typeface="+mn-lt"/>
              </a:rPr>
              <a:t>与之相反的，</a:t>
            </a:r>
            <a:r>
              <a:rPr lang="zh-CN" altLang="en-US" sz="1200" b="1" dirty="0">
                <a:effectLst>
                  <a:outerShdw blurRad="38100" dist="38100" dir="2700000" algn="tl">
                    <a:srgbClr val="000000">
                      <a:alpha val="43137"/>
                    </a:srgbClr>
                  </a:outerShdw>
                </a:effectLst>
                <a:cs typeface="+mn-ea"/>
                <a:sym typeface="+mn-lt"/>
              </a:rPr>
              <a:t>非聚集索引（非聚类索引、非簇集索引） 是指该索引中索引的逻辑顺序与磁盘上行的物理存储顺序不同。</a:t>
            </a:r>
            <a:endParaRPr lang="en-US" altLang="zh-CN" sz="1200" dirty="0">
              <a:cs typeface="+mn-ea"/>
              <a:sym typeface="+mn-lt"/>
            </a:endParaRPr>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altLang="zh-CN" sz="1200" dirty="0">
              <a:cs typeface="+mn-ea"/>
              <a:sym typeface="+mn-lt"/>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121212"/>
                </a:solidFill>
                <a:effectLst/>
                <a:latin typeface="-apple-system"/>
              </a:rPr>
              <a:t>下面具体来看一下</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4</a:t>
            </a:fld>
            <a:endParaRPr lang="zh-CN" altLang="en-US"/>
          </a:p>
        </p:txBody>
      </p:sp>
    </p:spTree>
    <p:extLst>
      <p:ext uri="{BB962C8B-B14F-4D97-AF65-F5344CB8AC3E}">
        <p14:creationId xmlns:p14="http://schemas.microsoft.com/office/powerpoint/2010/main" val="312824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121212"/>
                </a:solidFill>
                <a:effectLst/>
                <a:latin typeface="-apple-system"/>
              </a:rPr>
              <a:t>在操作系统的文件管理章节中，我们学到过，一个没加主键的表，它的数据</a:t>
            </a:r>
            <a:r>
              <a:rPr lang="zh-CN" altLang="en-US" b="1" i="0" dirty="0">
                <a:solidFill>
                  <a:srgbClr val="121212"/>
                </a:solidFill>
                <a:effectLst/>
                <a:latin typeface="-apple-system"/>
              </a:rPr>
              <a:t>无序</a:t>
            </a:r>
            <a:r>
              <a:rPr lang="zh-CN" altLang="en-US" b="0" i="0" dirty="0">
                <a:solidFill>
                  <a:srgbClr val="121212"/>
                </a:solidFill>
                <a:effectLst/>
                <a:latin typeface="-apple-system"/>
              </a:rPr>
              <a:t>的放置在磁盘存储器上，一行一行的排列的很整齐。如果给表上了主键，那么表在磁盘上的存储结构就由整齐排列的结构转变成了</a:t>
            </a:r>
            <a:r>
              <a:rPr lang="zh-CN" altLang="en-US" b="1" i="0" dirty="0">
                <a:solidFill>
                  <a:srgbClr val="121212"/>
                </a:solidFill>
                <a:effectLst/>
                <a:latin typeface="-apple-system"/>
              </a:rPr>
              <a:t>树状结构</a:t>
            </a:r>
            <a:r>
              <a:rPr lang="zh-CN" altLang="en-US" b="0" i="0" dirty="0">
                <a:solidFill>
                  <a:srgbClr val="121212"/>
                </a:solidFill>
                <a:effectLst/>
                <a:latin typeface="-apple-system"/>
              </a:rPr>
              <a:t>，也就是</a:t>
            </a:r>
            <a:r>
              <a:rPr lang="zh-CN" altLang="en-US" b="1" i="0" dirty="0">
                <a:solidFill>
                  <a:srgbClr val="121212"/>
                </a:solidFill>
                <a:effectLst/>
                <a:latin typeface="-apple-system"/>
              </a:rPr>
              <a:t>平衡树结构</a:t>
            </a:r>
            <a:r>
              <a:rPr lang="zh-CN" altLang="en-US" b="0" i="0" dirty="0">
                <a:solidFill>
                  <a:srgbClr val="121212"/>
                </a:solidFill>
                <a:effectLst/>
                <a:latin typeface="-apple-system"/>
              </a:rPr>
              <a:t>，换句话说，就是整个表就变成了一个索引，也就是所谓的</a:t>
            </a:r>
            <a:r>
              <a:rPr lang="zh-CN" altLang="en-US" b="1" i="0" dirty="0">
                <a:solidFill>
                  <a:srgbClr val="121212"/>
                </a:solidFill>
                <a:effectLst/>
                <a:latin typeface="-apple-system"/>
              </a:rPr>
              <a:t>聚集索引</a:t>
            </a:r>
            <a:r>
              <a:rPr lang="zh-CN" altLang="en-US" b="0" i="0" dirty="0">
                <a:solidFill>
                  <a:srgbClr val="121212"/>
                </a:solidFill>
                <a:effectLst/>
                <a:latin typeface="-apple-system"/>
              </a:rPr>
              <a:t>。 这就是为什么一个表只能有一个主键， 一个表只能有一个聚集索引，因为主键的作用就是把表的数据格式转换成索引（平衡树）的格式放置。</a:t>
            </a: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kern="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121212"/>
                </a:solidFill>
                <a:effectLst/>
                <a:latin typeface="-apple-system"/>
              </a:rPr>
              <a:t>上图就是带有主键的表（聚集索引）的结构图。其中树的所有结点（底部除外）的数据都是由主键字段中的数据构成，也就是通常我们指定主键的</a:t>
            </a:r>
            <a:r>
              <a:rPr lang="en-US" altLang="zh-CN" b="0" i="0" dirty="0">
                <a:solidFill>
                  <a:srgbClr val="121212"/>
                </a:solidFill>
                <a:effectLst/>
                <a:latin typeface="-apple-system"/>
              </a:rPr>
              <a:t>id</a:t>
            </a:r>
            <a:r>
              <a:rPr lang="zh-CN" altLang="en-US" b="0" i="0" dirty="0">
                <a:solidFill>
                  <a:srgbClr val="121212"/>
                </a:solidFill>
                <a:effectLst/>
                <a:latin typeface="-apple-system"/>
              </a:rPr>
              <a:t>字段。最下面部分是真正表中的数据。</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sz="1200" b="1" dirty="0">
                <a:effectLst>
                  <a:outerShdw blurRad="38100" dist="38100" dir="2700000" algn="tl">
                    <a:srgbClr val="000000">
                      <a:alpha val="43137"/>
                    </a:srgbClr>
                  </a:outerShdw>
                </a:effectLst>
                <a:cs typeface="+mn-ea"/>
                <a:sym typeface="+mn-lt"/>
              </a:rPr>
              <a:t>假如执行一个</a:t>
            </a:r>
            <a:r>
              <a:rPr lang="en-US" altLang="zh-CN" sz="1200" b="1" dirty="0">
                <a:effectLst>
                  <a:outerShdw blurRad="38100" dist="38100" dir="2700000" algn="tl">
                    <a:srgbClr val="000000">
                      <a:alpha val="43137"/>
                    </a:srgbClr>
                  </a:outerShdw>
                </a:effectLst>
                <a:cs typeface="+mn-ea"/>
                <a:sym typeface="+mn-lt"/>
              </a:rPr>
              <a:t>SQL</a:t>
            </a:r>
            <a:r>
              <a:rPr lang="zh-CN" altLang="en-US" sz="1200" b="1" dirty="0">
                <a:effectLst>
                  <a:outerShdw blurRad="38100" dist="38100" dir="2700000" algn="tl">
                    <a:srgbClr val="000000">
                      <a:alpha val="43137"/>
                    </a:srgbClr>
                  </a:outerShdw>
                </a:effectLst>
                <a:cs typeface="+mn-ea"/>
                <a:sym typeface="+mn-lt"/>
              </a:rPr>
              <a:t>语句，</a:t>
            </a:r>
            <a:r>
              <a:rPr lang="zh-CN" altLang="en-US" b="0" i="0" dirty="0">
                <a:solidFill>
                  <a:srgbClr val="121212"/>
                </a:solidFill>
                <a:effectLst/>
                <a:latin typeface="-apple-system"/>
              </a:rPr>
              <a:t>首先根据索引定位到</a:t>
            </a:r>
            <a:r>
              <a:rPr lang="en-US" altLang="zh-CN" b="0" i="0" dirty="0">
                <a:solidFill>
                  <a:srgbClr val="121212"/>
                </a:solidFill>
                <a:effectLst/>
                <a:latin typeface="-apple-system"/>
              </a:rPr>
              <a:t>1256</a:t>
            </a:r>
            <a:r>
              <a:rPr lang="zh-CN" altLang="en-US" b="0" i="0" dirty="0">
                <a:solidFill>
                  <a:srgbClr val="121212"/>
                </a:solidFill>
                <a:effectLst/>
                <a:latin typeface="-apple-system"/>
              </a:rPr>
              <a:t>这个值所在的叶结点，然后再通过叶结点取到</a:t>
            </a:r>
            <a:r>
              <a:rPr lang="en-US" altLang="zh-CN" b="0" i="0" dirty="0">
                <a:solidFill>
                  <a:srgbClr val="121212"/>
                </a:solidFill>
                <a:effectLst/>
                <a:latin typeface="-apple-system"/>
              </a:rPr>
              <a:t>id</a:t>
            </a:r>
            <a:r>
              <a:rPr lang="zh-CN" altLang="en-US" b="0" i="0" dirty="0">
                <a:solidFill>
                  <a:srgbClr val="121212"/>
                </a:solidFill>
                <a:effectLst/>
                <a:latin typeface="-apple-system"/>
              </a:rPr>
              <a:t>等于</a:t>
            </a:r>
            <a:r>
              <a:rPr lang="en-US" altLang="zh-CN" b="0" i="0" dirty="0">
                <a:solidFill>
                  <a:srgbClr val="121212"/>
                </a:solidFill>
                <a:effectLst/>
                <a:latin typeface="-apple-system"/>
              </a:rPr>
              <a:t>1256</a:t>
            </a:r>
            <a:r>
              <a:rPr lang="zh-CN" altLang="en-US" b="0" i="0" dirty="0">
                <a:solidFill>
                  <a:srgbClr val="121212"/>
                </a:solidFill>
                <a:effectLst/>
                <a:latin typeface="-apple-system"/>
              </a:rPr>
              <a:t>的数据行。 根据数据结构的知识我们知道，树一共有三层， 从根节点至叶节点只需要经过三次查找就能得到结果。如下图</a:t>
            </a: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kern="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121212"/>
                </a:solidFill>
                <a:effectLst/>
                <a:latin typeface="-apple-system"/>
              </a:rPr>
              <a:t>然而， 事物都是有两面的， 索引能让数据库查询数据的速度上升， 而使写入数据的速度下降，原因很简单的，</a:t>
            </a:r>
            <a:r>
              <a:rPr lang="zh-CN" altLang="en-US" b="1" i="0" dirty="0">
                <a:solidFill>
                  <a:srgbClr val="121212"/>
                </a:solidFill>
                <a:effectLst/>
                <a:latin typeface="-apple-system"/>
              </a:rPr>
              <a:t>因为平衡树这个结构必须一直维持在一个正确的状态， 增删改数据都会改变平衡树各节点中的索引数据内容，破坏树结构， 因此，在每次数据改变时， </a:t>
            </a:r>
            <a:r>
              <a:rPr lang="en-US" altLang="zh-CN" b="1" i="0" dirty="0">
                <a:solidFill>
                  <a:srgbClr val="121212"/>
                </a:solidFill>
                <a:effectLst/>
                <a:latin typeface="-apple-system"/>
              </a:rPr>
              <a:t>DBMS</a:t>
            </a:r>
            <a:r>
              <a:rPr lang="zh-CN" altLang="en-US" b="1" i="0" dirty="0">
                <a:solidFill>
                  <a:srgbClr val="121212"/>
                </a:solidFill>
                <a:effectLst/>
                <a:latin typeface="-apple-system"/>
              </a:rPr>
              <a:t>必须去重新梳理树（索引）的结构以确保它的正确</a:t>
            </a:r>
            <a:r>
              <a:rPr lang="zh-CN" altLang="en-US" b="0" i="0" dirty="0">
                <a:solidFill>
                  <a:srgbClr val="121212"/>
                </a:solidFill>
                <a:effectLst/>
                <a:latin typeface="-apple-system"/>
              </a:rPr>
              <a:t>，这会带来不小的性能开销，也就是为什么索引会给查询以外的操作带来副作用的原因。</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6</a:t>
            </a:fld>
            <a:endParaRPr lang="zh-CN" altLang="en-US"/>
          </a:p>
        </p:txBody>
      </p:sp>
    </p:spTree>
    <p:extLst>
      <p:ext uri="{BB962C8B-B14F-4D97-AF65-F5344CB8AC3E}">
        <p14:creationId xmlns:p14="http://schemas.microsoft.com/office/powerpoint/2010/main" val="2005998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333333"/>
                </a:solidFill>
                <a:effectLst/>
                <a:latin typeface="Helvetica Neue"/>
              </a:rPr>
              <a:t>非聚集索引也是一种</a:t>
            </a:r>
            <a:r>
              <a:rPr lang="zh-CN" altLang="en-US" b="0" i="0" u="none" strike="noStrike" dirty="0">
                <a:solidFill>
                  <a:srgbClr val="136EC2"/>
                </a:solidFill>
                <a:effectLst/>
                <a:latin typeface="Helvetica Neue"/>
                <a:hlinkClick r:id="rId3"/>
              </a:rPr>
              <a:t>索引</a:t>
            </a:r>
            <a:r>
              <a:rPr lang="zh-CN" altLang="en-US" b="0" i="0" dirty="0">
                <a:solidFill>
                  <a:srgbClr val="333333"/>
                </a:solidFill>
                <a:effectLst/>
                <a:latin typeface="Helvetica Neue"/>
              </a:rPr>
              <a:t>，但该索引中索引的逻辑顺序与磁盘上行的物理存储顺序不同。</a:t>
            </a: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121212"/>
                </a:solidFill>
                <a:effectLst/>
                <a:latin typeface="-apple-system"/>
              </a:rPr>
              <a:t>非聚集索引和聚集索引一样， 同样是采用平衡树作为索引的数据结构。索引树结构中各节点的值来自于表中的索引字段。在数据改变时， </a:t>
            </a:r>
            <a:r>
              <a:rPr lang="en-US" altLang="zh-CN" b="0" i="0" dirty="0">
                <a:solidFill>
                  <a:srgbClr val="121212"/>
                </a:solidFill>
                <a:effectLst/>
                <a:latin typeface="-apple-system"/>
              </a:rPr>
              <a:t>DBMS</a:t>
            </a:r>
            <a:r>
              <a:rPr lang="zh-CN" altLang="en-US" b="0" i="0" dirty="0">
                <a:solidFill>
                  <a:srgbClr val="121212"/>
                </a:solidFill>
                <a:effectLst/>
                <a:latin typeface="-apple-system"/>
              </a:rPr>
              <a:t>需要一直维护索引结构的正确性。如果给表中多个字段加上索引 ， 那么就会出现多个独立的索引结构，</a:t>
            </a:r>
            <a:r>
              <a:rPr lang="zh-CN" altLang="en-US" b="1" i="0" dirty="0">
                <a:solidFill>
                  <a:srgbClr val="121212"/>
                </a:solidFill>
                <a:effectLst/>
                <a:latin typeface="-apple-system"/>
              </a:rPr>
              <a:t>每个索引（非聚集索引）互相之间不存在关联</a:t>
            </a:r>
            <a:r>
              <a:rPr lang="zh-CN" altLang="en-US" b="0" i="0" dirty="0">
                <a:solidFill>
                  <a:srgbClr val="121212"/>
                </a:solidFill>
                <a:effectLst/>
                <a:latin typeface="-apple-system"/>
              </a:rPr>
              <a:t>。 如下图。</a:t>
            </a:r>
            <a:r>
              <a:rPr lang="zh-CN" altLang="en-US" b="0" i="0" dirty="0">
                <a:solidFill>
                  <a:srgbClr val="333333"/>
                </a:solidFill>
                <a:effectLst/>
                <a:latin typeface="SourceHanSansCN-Regular"/>
              </a:rPr>
              <a:t>每次给字段建一个新索引， 字段中的数据就会被复制一份出来， 用于生成索引。 因此， 给表添加索引，会增加表的体积， 占用磁盘存储空间。</a:t>
            </a:r>
            <a:r>
              <a:rPr lang="zh-CN" altLang="en-US" sz="1200" dirty="0">
                <a:solidFill>
                  <a:srgbClr val="333333"/>
                </a:solidFill>
                <a:latin typeface="Helvetica Neue"/>
              </a:rPr>
              <a:t>一般来说，索引本身也很大，不可能全部存储在内存中，因此索引往往以索引文件的形式存储的磁盘上。</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7</a:t>
            </a:fld>
            <a:endParaRPr lang="zh-CN" altLang="en-US"/>
          </a:p>
        </p:txBody>
      </p:sp>
    </p:spTree>
    <p:extLst>
      <p:ext uri="{BB962C8B-B14F-4D97-AF65-F5344CB8AC3E}">
        <p14:creationId xmlns:p14="http://schemas.microsoft.com/office/powerpoint/2010/main" val="320087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333333"/>
                </a:solidFill>
                <a:effectLst/>
                <a:latin typeface="SourceHanSansCN-Regular"/>
              </a:rPr>
              <a:t>非聚集索引和聚集索引的区别在于， 通过聚集索引可以查到需要查找的数据， 而通过非聚集索引可以查到记录对应的主键值 ， 再使用主键的值通过聚集索引查找到需要的数据，如下图所示。</a:t>
            </a:r>
            <a:endParaRPr lang="en-US" altLang="zh-CN" b="0" i="0" dirty="0">
              <a:solidFill>
                <a:srgbClr val="333333"/>
              </a:solidFill>
              <a:effectLst/>
              <a:latin typeface="SourceHanSansCN-Regular"/>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kern="0" dirty="0">
              <a:solidFill>
                <a:srgbClr val="333333"/>
              </a:solidFill>
              <a:effectLst/>
              <a:latin typeface="SourceHanSansCN-Regular"/>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333333"/>
                </a:solidFill>
                <a:effectLst/>
                <a:latin typeface="SourceHanSansCN-Regular"/>
              </a:rPr>
              <a:t>不管以任何方式查询表， 最终都会利用主键通过聚集索引来定位到数据， 聚集索引（主键）大部分情况下是通往真实数据所在的唯一路径。</a:t>
            </a:r>
            <a:endParaRPr lang="en-US" altLang="zh-CN" sz="1200" b="0" i="0" kern="0" dirty="0">
              <a:solidFill>
                <a:srgbClr val="333333"/>
              </a:solidFill>
              <a:effectLst/>
              <a:latin typeface="SourceHanSansCN-Regular"/>
            </a:endParaRP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b="0" i="0" kern="0" dirty="0">
              <a:solidFill>
                <a:srgbClr val="333333"/>
              </a:solidFill>
              <a:effectLst/>
              <a:latin typeface="SourceHanSansCN-Regular"/>
            </a:endParaRPr>
          </a:p>
          <a:p>
            <a:pPr marL="0" marR="0" lvl="0" indent="0" algn="l" defTabSz="914400" rtl="0" eaLnBrk="1" fontAlgn="auto" latinLnBrk="0" hangingPunct="1">
              <a:lnSpc>
                <a:spcPct val="120000"/>
              </a:lnSpc>
              <a:spcBef>
                <a:spcPts val="600"/>
              </a:spcBef>
              <a:spcAft>
                <a:spcPts val="0"/>
              </a:spcAft>
              <a:buClrTx/>
              <a:buSzTx/>
              <a:buFontTx/>
              <a:buNone/>
              <a:defRPr/>
            </a:pPr>
            <a:r>
              <a:rPr lang="zh-CN" altLang="en-US" b="0" i="0" dirty="0">
                <a:solidFill>
                  <a:srgbClr val="333333"/>
                </a:solidFill>
                <a:effectLst/>
                <a:latin typeface="SourceHanSansCN-Regular"/>
              </a:rPr>
              <a:t>当然， 有一种例外可以不使用聚集索引就能查询出所需要的数据， 这种非主流的方法 称之为「</a:t>
            </a:r>
            <a:r>
              <a:rPr lang="zh-CN" altLang="en-US" b="1" i="0" dirty="0">
                <a:solidFill>
                  <a:srgbClr val="333333"/>
                </a:solidFill>
                <a:effectLst/>
                <a:latin typeface="SourceHanSansCN-Regular"/>
              </a:rPr>
              <a:t>覆盖索引</a:t>
            </a:r>
            <a:r>
              <a:rPr lang="zh-CN" altLang="en-US" b="0" i="0" dirty="0">
                <a:solidFill>
                  <a:srgbClr val="333333"/>
                </a:solidFill>
                <a:effectLst/>
                <a:latin typeface="SourceHanSansCN-Regular"/>
              </a:rPr>
              <a:t>」查询， 也就是平时所说的复合索引或者多字段索引查询。</a:t>
            </a: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8</a:t>
            </a:fld>
            <a:endParaRPr lang="zh-CN" altLang="en-US"/>
          </a:p>
        </p:txBody>
      </p:sp>
    </p:spTree>
    <p:extLst>
      <p:ext uri="{BB962C8B-B14F-4D97-AF65-F5344CB8AC3E}">
        <p14:creationId xmlns:p14="http://schemas.microsoft.com/office/powerpoint/2010/main" val="294795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创建索引后的查询时间相较于创建前有一定缩短。而在实际的项目中，数据远比一千万条要多，此时索引带来的效率提升效果会更明显。</a:t>
            </a:r>
          </a:p>
          <a:p>
            <a:pPr algn="just"/>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通过之前的分析也知道</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，不是所有的表都需要建立索引。如果表中数据很少，没有必要建立索引。如果一个表中的数据增删很频繁，不适合索引。索引只适合查询操作频繁的表。</a:t>
            </a:r>
          </a:p>
          <a:p>
            <a:pPr marL="0" marR="0" lvl="0" indent="0" algn="l" defTabSz="914400" rtl="0" eaLnBrk="1" fontAlgn="auto" latinLnBrk="0" hangingPunct="1">
              <a:lnSpc>
                <a:spcPct val="120000"/>
              </a:lnSpc>
              <a:spcBef>
                <a:spcPts val="600"/>
              </a:spcBef>
              <a:spcAft>
                <a:spcPts val="0"/>
              </a:spcAft>
              <a:buClrTx/>
              <a:buSzTx/>
              <a:buFontTx/>
              <a:buNone/>
              <a:defRPr/>
            </a:pPr>
            <a:endParaRPr lang="en-US" altLang="zh-CN" sz="1200" kern="0" dirty="0">
              <a:latin typeface="+mn-ea"/>
            </a:endParaRPr>
          </a:p>
        </p:txBody>
      </p:sp>
      <p:sp>
        <p:nvSpPr>
          <p:cNvPr id="4" name="灯片编号占位符 3"/>
          <p:cNvSpPr>
            <a:spLocks noGrp="1"/>
          </p:cNvSpPr>
          <p:nvPr>
            <p:ph type="sldNum" sz="quarter" idx="5"/>
          </p:nvPr>
        </p:nvSpPr>
        <p:spPr/>
        <p:txBody>
          <a:bodyPr/>
          <a:lstStyle/>
          <a:p>
            <a:fld id="{9000E0C4-7FBC-4B2A-BCA6-30AA2B911063}" type="slidenum">
              <a:rPr lang="zh-CN" altLang="en-US" smtClean="0"/>
              <a:t>9</a:t>
            </a:fld>
            <a:endParaRPr lang="zh-CN" altLang="en-US"/>
          </a:p>
        </p:txBody>
      </p:sp>
    </p:spTree>
    <p:extLst>
      <p:ext uri="{BB962C8B-B14F-4D97-AF65-F5344CB8AC3E}">
        <p14:creationId xmlns:p14="http://schemas.microsoft.com/office/powerpoint/2010/main" val="1517920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95" name="矩形: 单圆角 94"/>
          <p:cNvSpPr/>
          <p:nvPr userDrawn="1"/>
        </p:nvSpPr>
        <p:spPr>
          <a:xfrm flipH="1">
            <a:off x="5507940" y="1606178"/>
            <a:ext cx="5040000" cy="1906732"/>
          </a:xfrm>
          <a:prstGeom prst="round1Rect">
            <a:avLst>
              <a:gd name="adj" fmla="val 1801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单圆角 95"/>
          <p:cNvSpPr/>
          <p:nvPr userDrawn="1"/>
        </p:nvSpPr>
        <p:spPr>
          <a:xfrm flipV="1">
            <a:off x="5507940" y="3512910"/>
            <a:ext cx="5040000" cy="612689"/>
          </a:xfrm>
          <a:prstGeom prst="round1Rect">
            <a:avLst>
              <a:gd name="adj" fmla="val 37193"/>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userDrawn="1"/>
        </p:nvSpPr>
        <p:spPr>
          <a:xfrm>
            <a:off x="5827058" y="1758233"/>
            <a:ext cx="4380970" cy="1754326"/>
          </a:xfrm>
          <a:prstGeom prst="rect">
            <a:avLst/>
          </a:prstGeom>
          <a:noFill/>
        </p:spPr>
        <p:txBody>
          <a:bodyPr wrap="square" rtlCol="0">
            <a:spAutoFit/>
          </a:bodyPr>
          <a:lstStyle/>
          <a:p>
            <a:pPr algn="ctr"/>
            <a:r>
              <a:rPr lang="zh-CN" altLang="en-US" sz="5400" kern="0" baseline="0" dirty="0">
                <a:solidFill>
                  <a:schemeClr val="bg1"/>
                </a:solidFill>
                <a:latin typeface="+mj-ea"/>
                <a:ea typeface="+mj-ea"/>
              </a:rPr>
              <a:t>课程研讨</a:t>
            </a:r>
            <a:r>
              <a:rPr lang="en-US" altLang="zh-CN" sz="5400" kern="0" baseline="0" dirty="0">
                <a:solidFill>
                  <a:schemeClr val="bg1"/>
                </a:solidFill>
                <a:latin typeface="+mj-ea"/>
                <a:ea typeface="+mj-ea"/>
              </a:rPr>
              <a:t>Week 4</a:t>
            </a:r>
          </a:p>
        </p:txBody>
      </p:sp>
      <p:sp>
        <p:nvSpPr>
          <p:cNvPr id="185" name="文本框 184"/>
          <p:cNvSpPr txBox="1"/>
          <p:nvPr userDrawn="1"/>
        </p:nvSpPr>
        <p:spPr>
          <a:xfrm>
            <a:off x="5827058" y="3619199"/>
            <a:ext cx="4464099" cy="400110"/>
          </a:xfrm>
          <a:prstGeom prst="rect">
            <a:avLst/>
          </a:prstGeom>
          <a:noFill/>
        </p:spPr>
        <p:txBody>
          <a:bodyPr wrap="square" rtlCol="0">
            <a:spAutoFit/>
          </a:bodyPr>
          <a:lstStyle/>
          <a:p>
            <a:pPr algn="just"/>
            <a:r>
              <a:rPr lang="zh-CN" altLang="en-US" sz="2000" b="0" dirty="0">
                <a:solidFill>
                  <a:srgbClr val="4D7BB2"/>
                </a:solidFill>
              </a:rPr>
              <a:t>数据库原理</a:t>
            </a:r>
            <a:r>
              <a:rPr lang="en-US" altLang="zh-CN" sz="2000" b="0" dirty="0">
                <a:solidFill>
                  <a:srgbClr val="4D7BB2"/>
                </a:solidFill>
              </a:rPr>
              <a:t>(</a:t>
            </a:r>
            <a:r>
              <a:rPr lang="en-US" altLang="zh-CN" sz="2000" b="0">
                <a:solidFill>
                  <a:srgbClr val="4D7BB2"/>
                </a:solidFill>
              </a:rPr>
              <a:t>1) · </a:t>
            </a:r>
            <a:r>
              <a:rPr lang="zh-CN" altLang="en-US" sz="2000" b="0">
                <a:solidFill>
                  <a:srgbClr val="4D7BB2"/>
                </a:solidFill>
              </a:rPr>
              <a:t>江俊 </a:t>
            </a:r>
            <a:r>
              <a:rPr lang="en-US" altLang="zh-CN" sz="2000" b="0">
                <a:solidFill>
                  <a:srgbClr val="4D7BB2"/>
                </a:solidFill>
              </a:rPr>
              <a:t>· </a:t>
            </a:r>
            <a:r>
              <a:rPr lang="zh-CN" altLang="en-US" sz="2000" b="0">
                <a:solidFill>
                  <a:srgbClr val="4D7BB2"/>
                </a:solidFill>
              </a:rPr>
              <a:t>严昕宇 </a:t>
            </a:r>
            <a:r>
              <a:rPr lang="en-US" altLang="zh-CN" sz="2000" b="0">
                <a:solidFill>
                  <a:srgbClr val="4D7BB2"/>
                </a:solidFill>
              </a:rPr>
              <a:t>· </a:t>
            </a:r>
            <a:r>
              <a:rPr lang="zh-CN" altLang="en-US" sz="2000" b="0">
                <a:solidFill>
                  <a:srgbClr val="4D7BB2"/>
                </a:solidFill>
              </a:rPr>
              <a:t>胡峻豪 </a:t>
            </a:r>
            <a:endParaRPr lang="zh-CN" altLang="en-US" sz="2000" b="0" dirty="0">
              <a:solidFill>
                <a:srgbClr val="4D7BB2"/>
              </a:solidFill>
            </a:endParaRPr>
          </a:p>
        </p:txBody>
      </p:sp>
      <p:sp>
        <p:nvSpPr>
          <p:cNvPr id="191" name="矩形 190"/>
          <p:cNvSpPr/>
          <p:nvPr userDrawn="1"/>
        </p:nvSpPr>
        <p:spPr>
          <a:xfrm>
            <a:off x="515938" y="0"/>
            <a:ext cx="900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userDrawn="1"/>
        </p:nvSpPr>
        <p:spPr>
          <a:xfrm rot="16200000">
            <a:off x="265805" y="4308474"/>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1" name="文本框 20"/>
          <p:cNvSpPr txBox="1"/>
          <p:nvPr userDrawn="1"/>
        </p:nvSpPr>
        <p:spPr>
          <a:xfrm rot="16200000">
            <a:off x="265804" y="5588987"/>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5" name="文本框 24"/>
          <p:cNvSpPr txBox="1"/>
          <p:nvPr userDrawn="1"/>
        </p:nvSpPr>
        <p:spPr>
          <a:xfrm rot="16200000">
            <a:off x="262369" y="2995991"/>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6" name="文本框 25"/>
          <p:cNvSpPr txBox="1"/>
          <p:nvPr userDrawn="1"/>
        </p:nvSpPr>
        <p:spPr>
          <a:xfrm rot="16200000">
            <a:off x="262368" y="1669183"/>
            <a:ext cx="1325877" cy="825611"/>
          </a:xfrm>
          <a:prstGeom prst="rect">
            <a:avLst/>
          </a:prstGeom>
          <a:noFill/>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
        <p:nvSpPr>
          <p:cNvPr id="27" name="文本框 26"/>
          <p:cNvSpPr txBox="1"/>
          <p:nvPr userDrawn="1"/>
        </p:nvSpPr>
        <p:spPr>
          <a:xfrm rot="16200000">
            <a:off x="263719" y="433533"/>
            <a:ext cx="1325877" cy="825611"/>
          </a:xfrm>
          <a:prstGeom prst="rect">
            <a:avLst/>
          </a:prstGeom>
          <a:noFill/>
          <a:ln>
            <a:noFill/>
          </a:ln>
        </p:spPr>
        <p:txBody>
          <a:bodyPr wrap="square" rtlCol="0">
            <a:spAutoFit/>
          </a:bodyPr>
          <a:lstStyle/>
          <a:p>
            <a:pPr algn="just">
              <a:lnSpc>
                <a:spcPct val="130000"/>
              </a:lnSpc>
            </a:pPr>
            <a:r>
              <a:rPr lang="en-US" altLang="zh-CN" sz="4000" baseline="0" dirty="0">
                <a:ln w="19050">
                  <a:solidFill>
                    <a:srgbClr val="DEE1E6"/>
                  </a:solidFill>
                </a:ln>
                <a:noFill/>
                <a:latin typeface="+mn-ea"/>
                <a:ea typeface="+mn-ea"/>
              </a:rPr>
              <a:t>CES</a:t>
            </a:r>
            <a:endParaRPr lang="zh-CN" altLang="en-US" sz="4000" baseline="0" dirty="0">
              <a:ln w="19050">
                <a:solidFill>
                  <a:srgbClr val="DEE1E6"/>
                </a:solidFill>
              </a:ln>
              <a:noFill/>
              <a:latin typeface="+mn-ea"/>
              <a:ea typeface="+mn-ea"/>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1"/>
              </a:gs>
              <a:gs pos="93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1" hasCustomPrompt="1"/>
          </p:nvPr>
        </p:nvSpPr>
        <p:spPr>
          <a:xfrm>
            <a:off x="531162" y="2999597"/>
            <a:ext cx="4500000" cy="1648603"/>
          </a:xfrm>
          <a:prstGeom prst="rect">
            <a:avLst/>
          </a:prstGeom>
        </p:spPr>
        <p:txBody>
          <a:bodyPr/>
          <a:lstStyle>
            <a:lvl1pPr marL="0" indent="0">
              <a:lnSpc>
                <a:spcPct val="120000"/>
              </a:lnSpc>
              <a:spcBef>
                <a:spcPts val="0"/>
              </a:spcBef>
              <a:buNone/>
              <a:defRPr sz="4400">
                <a:solidFill>
                  <a:schemeClr val="bg1"/>
                </a:solidFill>
                <a:latin typeface="+mj-lt"/>
                <a:ea typeface="+mj-ea"/>
              </a:defRPr>
            </a:lvl1pPr>
          </a:lstStyle>
          <a:p>
            <a:pPr lvl="0"/>
            <a:r>
              <a:rPr lang="zh-CN" altLang="en-US" dirty="0"/>
              <a:t>欧洲专利制度的建立与发展</a:t>
            </a:r>
          </a:p>
        </p:txBody>
      </p:sp>
      <p:sp>
        <p:nvSpPr>
          <p:cNvPr id="15" name="文本占位符 10"/>
          <p:cNvSpPr>
            <a:spLocks noGrp="1"/>
          </p:cNvSpPr>
          <p:nvPr>
            <p:ph type="body" sz="quarter" idx="12" hasCustomPrompt="1"/>
          </p:nvPr>
        </p:nvSpPr>
        <p:spPr>
          <a:xfrm>
            <a:off x="523558" y="1117554"/>
            <a:ext cx="4507604" cy="1409603"/>
          </a:xfrm>
          <a:prstGeom prst="rect">
            <a:avLst/>
          </a:prstGeom>
        </p:spPr>
        <p:txBody>
          <a:bodyPr/>
          <a:lstStyle>
            <a:lvl1pPr marL="0" indent="0" algn="just">
              <a:lnSpc>
                <a:spcPct val="100000"/>
              </a:lnSpc>
              <a:buNone/>
              <a:defRPr sz="9600">
                <a:solidFill>
                  <a:schemeClr val="bg1">
                    <a:alpha val="90000"/>
                  </a:schemeClr>
                </a:solidFill>
                <a:latin typeface="+mj-lt"/>
              </a:defRPr>
            </a:lvl1pPr>
          </a:lstStyle>
          <a:p>
            <a:pPr lvl="0"/>
            <a:r>
              <a:rPr lang="en-US" altLang="zh-CN" dirty="0"/>
              <a:t>01</a:t>
            </a:r>
            <a:endParaRPr lang="zh-CN" altLang="en-US" dirty="0"/>
          </a:p>
        </p:txBody>
      </p:sp>
      <p:cxnSp>
        <p:nvCxnSpPr>
          <p:cNvPr id="21" name="直接连接符 20"/>
          <p:cNvCxnSpPr/>
          <p:nvPr userDrawn="1"/>
        </p:nvCxnSpPr>
        <p:spPr>
          <a:xfrm>
            <a:off x="685800" y="2763377"/>
            <a:ext cx="1988820" cy="0"/>
          </a:xfrm>
          <a:prstGeom prst="line">
            <a:avLst/>
          </a:prstGeom>
          <a:ln w="28575" cap="rnd">
            <a:solidFill>
              <a:schemeClr val="bg1">
                <a:alpha val="80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5" name="矩形 4"/>
          <p:cNvSpPr/>
          <p:nvPr userDrawn="1"/>
        </p:nvSpPr>
        <p:spPr>
          <a:xfrm>
            <a:off x="0" y="0"/>
            <a:ext cx="12192000" cy="11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515939" y="304800"/>
            <a:ext cx="10036427" cy="562293"/>
          </a:xfrm>
          <a:prstGeom prst="rect">
            <a:avLst/>
          </a:prstGeom>
        </p:spPr>
        <p:txBody>
          <a:bodyPr/>
          <a:lstStyle>
            <a:lvl1pPr marL="0" indent="0">
              <a:lnSpc>
                <a:spcPct val="100000"/>
              </a:lnSpc>
              <a:buNone/>
              <a:defRPr sz="3200">
                <a:solidFill>
                  <a:schemeClr val="bg1"/>
                </a:solidFill>
                <a:latin typeface="+mj-lt"/>
                <a:ea typeface="+mj-ea"/>
              </a:defRPr>
            </a:lvl1pPr>
          </a:lstStyle>
          <a:p>
            <a:pPr lvl="0"/>
            <a:r>
              <a:rPr lang="zh-CN" altLang="en-US" dirty="0">
                <a:latin typeface="+mj-ea"/>
                <a:ea typeface="+mj-ea"/>
              </a:rPr>
              <a:t>在这里输入标题</a:t>
            </a:r>
            <a:endParaRPr lang="zh-CN" altLang="en-US" dirty="0"/>
          </a:p>
        </p:txBody>
      </p:sp>
      <p:sp>
        <p:nvSpPr>
          <p:cNvPr id="8" name="矩形 7"/>
          <p:cNvSpPr/>
          <p:nvPr userDrawn="1"/>
        </p:nvSpPr>
        <p:spPr>
          <a:xfrm>
            <a:off x="0" y="1114185"/>
            <a:ext cx="12192000" cy="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p:cNvPicPr>
            <a:picLocks noChangeAspect="1"/>
          </p:cNvPicPr>
          <p:nvPr userDrawn="1"/>
        </p:nvPicPr>
        <p:blipFill>
          <a:blip r:embed="rId2">
            <a:alphaModFix amt="80000"/>
            <a:extLst>
              <a:ext uri="{96DAC541-7B7A-43D3-8B79-37D633B846F1}">
                <asvg:svgBlip xmlns:asvg="http://schemas.microsoft.com/office/drawing/2016/SVG/main" r:embed="rId3"/>
              </a:ext>
            </a:extLst>
          </a:blip>
          <a:stretch>
            <a:fillRect/>
          </a:stretch>
        </p:blipFill>
        <p:spPr>
          <a:xfrm>
            <a:off x="10684903" y="328146"/>
            <a:ext cx="1164871" cy="515599"/>
          </a:xfrm>
          <a:prstGeom prst="rect">
            <a:avLst/>
          </a:prstGeom>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4.jpg"/><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6.jpg"/><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2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0.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40.xml"/><Relationship Id="rId7" Type="http://schemas.openxmlformats.org/officeDocument/2006/relationships/image" Target="../media/image2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tags" Target="../tags/tag41.xml"/><Relationship Id="rId9"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2</a:t>
            </a:r>
            <a:endParaRPr lang="zh-CN" altLang="en-US" dirty="0"/>
          </a:p>
        </p:txBody>
      </p:sp>
      <p:sp>
        <p:nvSpPr>
          <p:cNvPr id="4" name="文本占位符 3"/>
          <p:cNvSpPr>
            <a:spLocks noGrp="1"/>
          </p:cNvSpPr>
          <p:nvPr>
            <p:ph type="body" sz="quarter" idx="12"/>
          </p:nvPr>
        </p:nvSpPr>
        <p:spPr/>
        <p:txBody>
          <a:bodyPr/>
          <a:lstStyle/>
          <a:p>
            <a:r>
              <a:rPr lang="en-US" altLang="zh-CN" dirty="0"/>
              <a:t>02</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对角圆角 20">
            <a:extLst>
              <a:ext uri="{FF2B5EF4-FFF2-40B4-BE49-F238E27FC236}">
                <a16:creationId xmlns:a16="http://schemas.microsoft.com/office/drawing/2014/main" id="{8D4CEBE3-5DDB-48B0-8539-F90E32757BAD}"/>
              </a:ext>
            </a:extLst>
          </p:cNvPr>
          <p:cNvSpPr/>
          <p:nvPr/>
        </p:nvSpPr>
        <p:spPr>
          <a:xfrm flipV="1">
            <a:off x="2225735" y="5468227"/>
            <a:ext cx="7501719" cy="1235414"/>
          </a:xfrm>
          <a:prstGeom prst="round2DiagRect">
            <a:avLst>
              <a:gd name="adj1" fmla="val 32619"/>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20" name="矩形: 对角圆角 19">
            <a:extLst>
              <a:ext uri="{FF2B5EF4-FFF2-40B4-BE49-F238E27FC236}">
                <a16:creationId xmlns:a16="http://schemas.microsoft.com/office/drawing/2014/main" id="{CC1D3012-8AEA-4822-B79D-A938F92F5B89}"/>
              </a:ext>
            </a:extLst>
          </p:cNvPr>
          <p:cNvSpPr/>
          <p:nvPr/>
        </p:nvSpPr>
        <p:spPr>
          <a:xfrm flipV="1">
            <a:off x="3693886" y="3972015"/>
            <a:ext cx="4985657" cy="751787"/>
          </a:xfrm>
          <a:prstGeom prst="round2DiagRect">
            <a:avLst>
              <a:gd name="adj1" fmla="val 32619"/>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17" name="矩形: 对角圆角 16">
            <a:extLst>
              <a:ext uri="{FF2B5EF4-FFF2-40B4-BE49-F238E27FC236}">
                <a16:creationId xmlns:a16="http://schemas.microsoft.com/office/drawing/2014/main" id="{392BD948-96AE-4C7B-B2E5-0C27178E102A}"/>
              </a:ext>
            </a:extLst>
          </p:cNvPr>
          <p:cNvSpPr/>
          <p:nvPr/>
        </p:nvSpPr>
        <p:spPr>
          <a:xfrm flipV="1">
            <a:off x="3003083" y="2192726"/>
            <a:ext cx="6069717" cy="954108"/>
          </a:xfrm>
          <a:prstGeom prst="round2DiagRect">
            <a:avLst>
              <a:gd name="adj1" fmla="val 32619"/>
              <a:gd name="adj2" fmla="val 0"/>
            </a:avLst>
          </a:prstGeom>
          <a:gradFill>
            <a:gsLst>
              <a:gs pos="20000">
                <a:srgbClr val="DEE1E6">
                  <a:alpha val="64000"/>
                </a:srgbClr>
              </a:gs>
              <a:gs pos="88000">
                <a:srgbClr val="DEE1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endParaRPr>
          </a:p>
        </p:txBody>
      </p:sp>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5" y="1390549"/>
            <a:ext cx="1092132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查找有学生重修的课程，输出重修课的开课学期，课程名，教师工号</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D45F03C-DD86-D24E-E559-7BDC32C4CC6D}"/>
              </a:ext>
            </a:extLst>
          </p:cNvPr>
          <p:cNvSpPr txBox="1"/>
          <p:nvPr/>
        </p:nvSpPr>
        <p:spPr>
          <a:xfrm>
            <a:off x="3254066" y="2293944"/>
            <a:ext cx="5683867" cy="751296"/>
          </a:xfrm>
          <a:prstGeom prst="rect">
            <a:avLst/>
          </a:prstGeom>
          <a:noFill/>
        </p:spPr>
        <p:txBody>
          <a:bodyPr wrap="square" rtlCol="0">
            <a:spAutoFit/>
          </a:bodyPr>
          <a:lstStyle/>
          <a:p>
            <a:pPr algn="just">
              <a:lnSpc>
                <a:spcPct val="130000"/>
              </a:lnSpc>
            </a:pPr>
            <a:r>
              <a:rPr lang="zh-CN" altLang="en-US" sz="3600" dirty="0">
                <a:gradFill>
                  <a:gsLst>
                    <a:gs pos="100000">
                      <a:schemeClr val="accent4"/>
                    </a:gs>
                    <a:gs pos="23000">
                      <a:schemeClr val="accent1">
                        <a:alpha val="95000"/>
                      </a:schemeClr>
                    </a:gs>
                  </a:gsLst>
                  <a:lin ang="2700000" scaled="1"/>
                </a:gradFill>
                <a:latin typeface="+mj-lt"/>
                <a:ea typeface="+mj-ea"/>
              </a:rPr>
              <a:t>如何判断重修时间的先后？</a:t>
            </a:r>
          </a:p>
        </p:txBody>
      </p:sp>
      <p:sp>
        <p:nvSpPr>
          <p:cNvPr id="9" name="文本框 8">
            <a:extLst>
              <a:ext uri="{FF2B5EF4-FFF2-40B4-BE49-F238E27FC236}">
                <a16:creationId xmlns:a16="http://schemas.microsoft.com/office/drawing/2014/main" id="{1894FED6-E670-4437-86B6-B90952966555}"/>
              </a:ext>
            </a:extLst>
          </p:cNvPr>
          <p:cNvSpPr txBox="1"/>
          <p:nvPr/>
        </p:nvSpPr>
        <p:spPr>
          <a:xfrm>
            <a:off x="2186567" y="5608881"/>
            <a:ext cx="7580057" cy="954107"/>
          </a:xfrm>
          <a:prstGeom prst="rect">
            <a:avLst/>
          </a:prstGeom>
          <a:noFill/>
        </p:spPr>
        <p:txBody>
          <a:bodyPr wrap="square">
            <a:spAutoFit/>
          </a:bodyPr>
          <a:lstStyle/>
          <a:p>
            <a:pPr algn="ctr"/>
            <a:r>
              <a:rPr lang="zh-CN" altLang="en-US" sz="2800" dirty="0">
                <a:solidFill>
                  <a:schemeClr val="tx2"/>
                </a:solidFill>
                <a:cs typeface="+mn-ea"/>
              </a:rPr>
              <a:t>需要对学期使用</a:t>
            </a:r>
            <a:r>
              <a:rPr lang="en-US" altLang="zh-CN" sz="2800" b="1" dirty="0">
                <a:solidFill>
                  <a:schemeClr val="tx2"/>
                </a:solidFill>
                <a:effectLst>
                  <a:outerShdw blurRad="38100" dist="38100" dir="2700000" algn="tl">
                    <a:srgbClr val="000000">
                      <a:alpha val="43137"/>
                    </a:srgbClr>
                  </a:outerShdw>
                </a:effectLst>
                <a:cs typeface="+mn-ea"/>
              </a:rPr>
              <a:t>substring</a:t>
            </a:r>
            <a:r>
              <a:rPr lang="zh-CN" altLang="en-US" sz="2800" b="1" dirty="0">
                <a:solidFill>
                  <a:schemeClr val="tx2"/>
                </a:solidFill>
                <a:effectLst>
                  <a:outerShdw blurRad="38100" dist="38100" dir="2700000" algn="tl">
                    <a:srgbClr val="000000">
                      <a:alpha val="43137"/>
                    </a:srgbClr>
                  </a:outerShdw>
                </a:effectLst>
                <a:cs typeface="+mn-ea"/>
              </a:rPr>
              <a:t>函数</a:t>
            </a:r>
            <a:r>
              <a:rPr lang="zh-CN" altLang="en-US" sz="2800" dirty="0">
                <a:solidFill>
                  <a:schemeClr val="tx2"/>
                </a:solidFill>
                <a:cs typeface="+mn-ea"/>
              </a:rPr>
              <a:t>对学期这一属性进行截取，</a:t>
            </a:r>
            <a:r>
              <a:rPr lang="zh-CN" altLang="en-US" sz="2800" b="1" dirty="0">
                <a:solidFill>
                  <a:schemeClr val="tx2"/>
                </a:solidFill>
                <a:effectLst>
                  <a:outerShdw blurRad="38100" dist="38100" dir="2700000" algn="tl">
                    <a:srgbClr val="000000">
                      <a:alpha val="43137"/>
                    </a:srgbClr>
                  </a:outerShdw>
                </a:effectLst>
                <a:cs typeface="+mn-ea"/>
              </a:rPr>
              <a:t>分别判断学年以及学期</a:t>
            </a:r>
            <a:r>
              <a:rPr lang="zh-CN" altLang="en-US" sz="2800" dirty="0">
                <a:solidFill>
                  <a:schemeClr val="tx2"/>
                </a:solidFill>
                <a:cs typeface="+mn-ea"/>
              </a:rPr>
              <a:t>。</a:t>
            </a:r>
          </a:p>
        </p:txBody>
      </p:sp>
      <p:sp>
        <p:nvSpPr>
          <p:cNvPr id="14" name="文本框 13">
            <a:extLst>
              <a:ext uri="{FF2B5EF4-FFF2-40B4-BE49-F238E27FC236}">
                <a16:creationId xmlns:a16="http://schemas.microsoft.com/office/drawing/2014/main" id="{0801BA72-0D31-4949-9734-ED1A2918A1D3}"/>
              </a:ext>
            </a:extLst>
          </p:cNvPr>
          <p:cNvSpPr txBox="1"/>
          <p:nvPr/>
        </p:nvSpPr>
        <p:spPr>
          <a:xfrm>
            <a:off x="3693886" y="4086298"/>
            <a:ext cx="5052250" cy="523220"/>
          </a:xfrm>
          <a:prstGeom prst="rect">
            <a:avLst/>
          </a:prstGeom>
          <a:noFill/>
        </p:spPr>
        <p:txBody>
          <a:bodyPr wrap="square">
            <a:spAutoFit/>
          </a:bodyPr>
          <a:lstStyle/>
          <a:p>
            <a:r>
              <a:rPr lang="zh-CN" altLang="en-US" sz="2800" b="1" dirty="0">
                <a:solidFill>
                  <a:schemeClr val="tx2"/>
                </a:solidFill>
                <a:effectLst>
                  <a:outerShdw blurRad="38100" dist="38100" dir="2700000" algn="tl">
                    <a:srgbClr val="000000">
                      <a:alpha val="43137"/>
                    </a:srgbClr>
                  </a:outerShdw>
                </a:effectLst>
                <a:cs typeface="+mn-ea"/>
              </a:rPr>
              <a:t>同一年，“冬”</a:t>
            </a:r>
            <a:r>
              <a:rPr lang="en-US" altLang="zh-CN" sz="2800" b="1" dirty="0">
                <a:solidFill>
                  <a:schemeClr val="tx2"/>
                </a:solidFill>
                <a:effectLst>
                  <a:outerShdw blurRad="38100" dist="38100" dir="2700000" algn="tl">
                    <a:srgbClr val="000000">
                      <a:alpha val="43137"/>
                    </a:srgbClr>
                  </a:outerShdw>
                </a:effectLst>
                <a:cs typeface="+mn-ea"/>
              </a:rPr>
              <a:t>&lt;</a:t>
            </a:r>
            <a:r>
              <a:rPr lang="zh-CN" altLang="en-US" sz="2800" b="1" dirty="0">
                <a:solidFill>
                  <a:schemeClr val="tx2"/>
                </a:solidFill>
                <a:effectLst>
                  <a:outerShdw blurRad="38100" dist="38100" dir="2700000" algn="tl">
                    <a:srgbClr val="000000">
                      <a:alpha val="43137"/>
                    </a:srgbClr>
                  </a:outerShdw>
                </a:effectLst>
                <a:cs typeface="+mn-ea"/>
              </a:rPr>
              <a:t>“秋”的影响</a:t>
            </a:r>
          </a:p>
        </p:txBody>
      </p:sp>
      <p:sp>
        <p:nvSpPr>
          <p:cNvPr id="15" name="任意多边形: 形状 14">
            <a:extLst>
              <a:ext uri="{FF2B5EF4-FFF2-40B4-BE49-F238E27FC236}">
                <a16:creationId xmlns:a16="http://schemas.microsoft.com/office/drawing/2014/main" id="{71982CC5-843B-4C6C-ACD8-AE54E666FC63}"/>
              </a:ext>
            </a:extLst>
          </p:cNvPr>
          <p:cNvSpPr/>
          <p:nvPr/>
        </p:nvSpPr>
        <p:spPr>
          <a:xfrm>
            <a:off x="5780274" y="3247317"/>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CB059494-9BC1-492B-A6C7-C04BF48E014F}"/>
              </a:ext>
            </a:extLst>
          </p:cNvPr>
          <p:cNvSpPr/>
          <p:nvPr/>
        </p:nvSpPr>
        <p:spPr>
          <a:xfrm>
            <a:off x="5780274" y="4786836"/>
            <a:ext cx="392644" cy="601000"/>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extLst>
      <p:ext uri="{BB962C8B-B14F-4D97-AF65-F5344CB8AC3E}">
        <p14:creationId xmlns:p14="http://schemas.microsoft.com/office/powerpoint/2010/main" val="1424964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5" y="1390549"/>
            <a:ext cx="1092132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查找有学生重修的课程，输出重修课的开课学期，课程名，教师工号</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AB6CDDBE-C417-4972-86BA-70E216C6888B}"/>
              </a:ext>
            </a:extLst>
          </p:cNvPr>
          <p:cNvSpPr>
            <a:spLocks noChangeArrowheads="1"/>
          </p:cNvSpPr>
          <p:nvPr/>
        </p:nvSpPr>
        <p:spPr bwMode="auto">
          <a:xfrm>
            <a:off x="606000" y="3347787"/>
            <a:ext cx="11538179" cy="181588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(substring(X.xq,</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)&gt;substring(Y.xq,</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800" b="0" i="1" u="none" strike="noStrike" cap="none" normalizeH="0" baseline="0" dirty="0">
                <a:ln>
                  <a:noFill/>
                </a:ln>
                <a:solidFill>
                  <a:srgbClr val="8C8C8C"/>
                </a:solidFill>
                <a:effectLst/>
                <a:latin typeface="Courier New" panose="02070309020205020404" pitchFamily="49" charset="0"/>
                <a:ea typeface="JetBrains Mono"/>
                <a:cs typeface="Courier New" panose="02070309020205020404" pitchFamily="49" charset="0"/>
              </a:rPr>
            </a:br>
            <a:r>
              <a:rPr kumimoji="0" lang="zh-CN" altLang="zh-CN" sz="28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or</a:t>
            </a:r>
            <a:br>
              <a:rPr kumimoji="0" lang="zh-CN" altLang="zh-CN" sz="28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b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((substring(X.xq,</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)=substring(Y.xq,</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8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(substring(X.xq,</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&lt; substring(Y.xq,</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8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sz="28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endParaRPr kumimoji="0" lang="zh-CN" altLang="zh-CN" sz="5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8" name="文本框 17">
            <a:extLst>
              <a:ext uri="{FF2B5EF4-FFF2-40B4-BE49-F238E27FC236}">
                <a16:creationId xmlns:a16="http://schemas.microsoft.com/office/drawing/2014/main" id="{36BC78F8-8496-49BD-B754-89F2C8ACD360}"/>
              </a:ext>
            </a:extLst>
          </p:cNvPr>
          <p:cNvSpPr txBox="1"/>
          <p:nvPr/>
        </p:nvSpPr>
        <p:spPr>
          <a:xfrm>
            <a:off x="9762828" y="2106442"/>
            <a:ext cx="1759208"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比较学年</a:t>
            </a:r>
          </a:p>
        </p:txBody>
      </p:sp>
      <p:sp>
        <p:nvSpPr>
          <p:cNvPr id="19" name="任意多边形: 形状 18">
            <a:extLst>
              <a:ext uri="{FF2B5EF4-FFF2-40B4-BE49-F238E27FC236}">
                <a16:creationId xmlns:a16="http://schemas.microsoft.com/office/drawing/2014/main" id="{8A914513-8892-4632-BB68-368AF638A53F}"/>
              </a:ext>
            </a:extLst>
          </p:cNvPr>
          <p:cNvSpPr/>
          <p:nvPr/>
        </p:nvSpPr>
        <p:spPr>
          <a:xfrm rot="2520195">
            <a:off x="9794396" y="2704119"/>
            <a:ext cx="392644" cy="896619"/>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文本框 22">
            <a:extLst>
              <a:ext uri="{FF2B5EF4-FFF2-40B4-BE49-F238E27FC236}">
                <a16:creationId xmlns:a16="http://schemas.microsoft.com/office/drawing/2014/main" id="{66D9ECF7-8B18-45C2-B613-D07B3D145411}"/>
              </a:ext>
            </a:extLst>
          </p:cNvPr>
          <p:cNvSpPr txBox="1"/>
          <p:nvPr/>
        </p:nvSpPr>
        <p:spPr>
          <a:xfrm>
            <a:off x="8224646" y="5966434"/>
            <a:ext cx="3541486"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学年相同，比较学期</a:t>
            </a:r>
          </a:p>
        </p:txBody>
      </p:sp>
      <p:sp>
        <p:nvSpPr>
          <p:cNvPr id="24" name="任意多边形: 形状 23">
            <a:extLst>
              <a:ext uri="{FF2B5EF4-FFF2-40B4-BE49-F238E27FC236}">
                <a16:creationId xmlns:a16="http://schemas.microsoft.com/office/drawing/2014/main" id="{675E4968-F274-404B-9FE5-1B7B319D69E2}"/>
              </a:ext>
            </a:extLst>
          </p:cNvPr>
          <p:cNvSpPr/>
          <p:nvPr/>
        </p:nvSpPr>
        <p:spPr>
          <a:xfrm rot="8362973">
            <a:off x="9446385" y="5183466"/>
            <a:ext cx="392644" cy="896619"/>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a:extLst>
              <a:ext uri="{FF2B5EF4-FFF2-40B4-BE49-F238E27FC236}">
                <a16:creationId xmlns:a16="http://schemas.microsoft.com/office/drawing/2014/main" id="{30D134EA-DF60-48DD-AAFC-A550DFC416E1}"/>
              </a:ext>
            </a:extLst>
          </p:cNvPr>
          <p:cNvPicPr>
            <a:picLocks noChangeAspect="1"/>
          </p:cNvPicPr>
          <p:nvPr/>
        </p:nvPicPr>
        <p:blipFill rotWithShape="1">
          <a:blip r:embed="rId4"/>
          <a:srcRect r="586"/>
          <a:stretch/>
        </p:blipFill>
        <p:spPr>
          <a:xfrm>
            <a:off x="606000" y="2219422"/>
            <a:ext cx="2819371" cy="929030"/>
          </a:xfrm>
          <a:prstGeom prst="rect">
            <a:avLst/>
          </a:prstGeom>
        </p:spPr>
      </p:pic>
      <p:sp>
        <p:nvSpPr>
          <p:cNvPr id="25" name="文本框 24">
            <a:extLst>
              <a:ext uri="{FF2B5EF4-FFF2-40B4-BE49-F238E27FC236}">
                <a16:creationId xmlns:a16="http://schemas.microsoft.com/office/drawing/2014/main" id="{4C4E7FD3-E20C-4162-A193-AC793EB3C760}"/>
              </a:ext>
            </a:extLst>
          </p:cNvPr>
          <p:cNvSpPr txBox="1"/>
          <p:nvPr/>
        </p:nvSpPr>
        <p:spPr>
          <a:xfrm>
            <a:off x="3586258" y="2189984"/>
            <a:ext cx="2204942" cy="529376"/>
          </a:xfrm>
          <a:prstGeom prst="rect">
            <a:avLst/>
          </a:prstGeom>
          <a:noFill/>
        </p:spPr>
        <p:txBody>
          <a:bodyPr wrap="square" rtlCol="0">
            <a:spAutoFit/>
          </a:bodyPr>
          <a:lstStyle/>
          <a:p>
            <a:pPr algn="just">
              <a:lnSpc>
                <a:spcPct val="130000"/>
              </a:lnSpc>
            </a:pPr>
            <a:r>
              <a:rPr lang="en-US" altLang="zh-CN" sz="2400" dirty="0">
                <a:gradFill>
                  <a:gsLst>
                    <a:gs pos="100000">
                      <a:schemeClr val="accent4"/>
                    </a:gs>
                    <a:gs pos="23000">
                      <a:schemeClr val="accent1">
                        <a:alpha val="95000"/>
                      </a:schemeClr>
                    </a:gs>
                  </a:gsLst>
                  <a:lin ang="2700000" scaled="1"/>
                </a:gradFill>
                <a:latin typeface="+mj-lt"/>
                <a:ea typeface="+mj-ea"/>
              </a:rPr>
              <a:t>varchar(14)</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spTree>
    <p:custDataLst>
      <p:tags r:id="rId1"/>
    </p:custDataLst>
    <p:extLst>
      <p:ext uri="{BB962C8B-B14F-4D97-AF65-F5344CB8AC3E}">
        <p14:creationId xmlns:p14="http://schemas.microsoft.com/office/powerpoint/2010/main" val="1091302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5" y="1390549"/>
            <a:ext cx="11219738"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查找有学生重修的课程，输出重修课的开课学期，课程名，教师工号</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447B2B4-C996-41CF-81AD-FFC34552A641}"/>
              </a:ext>
            </a:extLst>
          </p:cNvPr>
          <p:cNvSpPr>
            <a:spLocks noChangeArrowheads="1"/>
          </p:cNvSpPr>
          <p:nvPr/>
        </p:nvSpPr>
        <p:spPr bwMode="auto">
          <a:xfrm>
            <a:off x="606000" y="2178827"/>
            <a:ext cx="11219738" cy="415498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select distinct </a:t>
            </a:r>
            <a:r>
              <a:rPr kumimoji="0" lang="en-US" altLang="zh-CN" sz="2200" b="0" i="0" u="none" strike="noStrike" cap="none" normalizeH="0" baseline="0" dirty="0" err="1">
                <a:ln>
                  <a:noFill/>
                </a:ln>
                <a:solidFill>
                  <a:srgbClr val="0033B3"/>
                </a:solidFill>
                <a:effectLst/>
                <a:latin typeface="Courier New" panose="02070309020205020404" pitchFamily="49" charset="0"/>
                <a:ea typeface="JetBrains Mono"/>
                <a:cs typeface="Courier New" panose="02070309020205020404" pitchFamily="49" charset="0"/>
              </a:rPr>
              <a:t>X.</a:t>
            </a:r>
            <a:r>
              <a:rPr lang="en-US" altLang="zh-CN" sz="2200" dirty="0" err="1">
                <a:solidFill>
                  <a:srgbClr val="871094"/>
                </a:solidFill>
                <a:latin typeface="Courier New" panose="02070309020205020404" pitchFamily="49" charset="0"/>
                <a:cs typeface="Courier New" panose="02070309020205020404" pitchFamily="49" charset="0"/>
              </a:rPr>
              <a:t>xq</a:t>
            </a:r>
            <a:r>
              <a:rPr kumimoji="0" lang="en-US"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 as </a:t>
            </a:r>
            <a:r>
              <a:rPr kumimoji="0" lang="en-US" altLang="zh-CN"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a:t>
            </a:r>
            <a:r>
              <a:rPr kumimoji="0" lang="zh-CN" altLang="en-US"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学期</a:t>
            </a:r>
            <a:r>
              <a:rPr kumimoji="0" lang="en-US" altLang="zh-CN"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 </a:t>
            </a:r>
            <a:r>
              <a:rPr lang="en-US" altLang="zh-CN" sz="2200" dirty="0">
                <a:solidFill>
                  <a:srgbClr val="871094"/>
                </a:solidFill>
                <a:latin typeface="Courier New" panose="02070309020205020404" pitchFamily="49" charset="0"/>
                <a:cs typeface="Courier New" panose="02070309020205020404" pitchFamily="49" charset="0"/>
              </a:rPr>
              <a:t>km</a:t>
            </a:r>
            <a:r>
              <a:rPr kumimoji="0" lang="en-US"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 as </a:t>
            </a:r>
            <a:r>
              <a:rPr kumimoji="0" lang="en-US" altLang="zh-CN"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a:t>
            </a:r>
            <a:r>
              <a:rPr kumimoji="0" lang="zh-CN" altLang="en-US"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课程名</a:t>
            </a:r>
            <a:r>
              <a:rPr kumimoji="0" lang="en-US" altLang="zh-CN"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 </a:t>
            </a:r>
            <a:r>
              <a:rPr kumimoji="0" lang="en-US"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X.</a:t>
            </a:r>
            <a:r>
              <a:rPr lang="en-US" altLang="zh-CN" sz="2200" dirty="0">
                <a:solidFill>
                  <a:srgbClr val="871094"/>
                </a:solidFill>
                <a:latin typeface="Courier New" panose="02070309020205020404" pitchFamily="49" charset="0"/>
                <a:cs typeface="Courier New" panose="02070309020205020404" pitchFamily="49" charset="0"/>
              </a:rPr>
              <a:t>gh</a:t>
            </a:r>
            <a:r>
              <a:rPr kumimoji="0" lang="en-US"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 as </a:t>
            </a:r>
            <a:r>
              <a:rPr kumimoji="0" lang="en-US" altLang="zh-CN"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a:t>
            </a:r>
            <a:r>
              <a:rPr kumimoji="0" lang="zh-CN" altLang="en-US"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教师工号</a:t>
            </a:r>
            <a:r>
              <a:rPr kumimoji="0" lang="en-US" altLang="zh-CN"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from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E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as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E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as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C</a:t>
            </a:r>
            <a:b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where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xh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xh</a:t>
            </a:r>
            <a:b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a:t>
            </a:r>
            <a:b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&gt; </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or</a:t>
            </a:r>
            <a:b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 </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endParaRPr kumimoji="0" lang="en-US"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200" dirty="0">
                <a:solidFill>
                  <a:srgbClr val="0033B3"/>
                </a:solidFill>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&lt; </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C</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a:t>
            </a:r>
            <a:r>
              <a:rPr kumimoji="0" lang="zh-CN" altLang="en-US" sz="2200" b="0" i="0" u="none" strike="noStrike" cap="none" normalizeH="0" baseline="0" dirty="0">
                <a:ln>
                  <a:noFill/>
                </a:ln>
                <a:effectLst/>
                <a:latin typeface="Courier New" panose="02070309020205020404" pitchFamily="49" charset="0"/>
                <a:ea typeface="JetBrains Mono"/>
                <a:cs typeface="Courier New" panose="02070309020205020404" pitchFamily="49" charset="0"/>
              </a:rPr>
              <a:t>；</a:t>
            </a:r>
            <a:endParaRPr kumimoji="0" lang="zh-CN" altLang="zh-CN" sz="2200" b="0" i="0" u="none" strike="noStrike" cap="none" normalizeH="0" baseline="0" dirty="0">
              <a:ln>
                <a:noFill/>
              </a:ln>
              <a:effectLst/>
              <a:latin typeface="Courier New" panose="02070309020205020404" pitchFamily="49" charset="0"/>
              <a:cs typeface="Courier New" panose="02070309020205020404" pitchFamily="49" charset="0"/>
            </a:endParaRPr>
          </a:p>
        </p:txBody>
      </p:sp>
      <p:sp>
        <p:nvSpPr>
          <p:cNvPr id="9" name="文本框 8">
            <a:extLst>
              <a:ext uri="{FF2B5EF4-FFF2-40B4-BE49-F238E27FC236}">
                <a16:creationId xmlns:a16="http://schemas.microsoft.com/office/drawing/2014/main" id="{76669918-E521-436D-BA45-DDA6410FC8B1}"/>
              </a:ext>
            </a:extLst>
          </p:cNvPr>
          <p:cNvSpPr txBox="1"/>
          <p:nvPr/>
        </p:nvSpPr>
        <p:spPr>
          <a:xfrm>
            <a:off x="9111314" y="3839418"/>
            <a:ext cx="2185682" cy="523220"/>
          </a:xfrm>
          <a:prstGeom prst="rect">
            <a:avLst/>
          </a:prstGeom>
          <a:noFill/>
        </p:spPr>
        <p:txBody>
          <a:bodyPr wrap="square">
            <a:spAutoFit/>
          </a:bodyPr>
          <a:lstStyle/>
          <a:p>
            <a:r>
              <a:rPr lang="en-US" altLang="zh-CN" sz="2800" dirty="0" err="1">
                <a:solidFill>
                  <a:schemeClr val="bg1"/>
                </a:solidFill>
                <a:highlight>
                  <a:srgbClr val="418AB3"/>
                </a:highlight>
                <a:latin typeface="Courier New" panose="02070309020205020404" pitchFamily="49" charset="0"/>
                <a:ea typeface="新宋体" panose="02010609030101010101" pitchFamily="49" charset="-122"/>
                <a:cs typeface="Courier New" panose="02070309020205020404" pitchFamily="49" charset="0"/>
              </a:rPr>
              <a:t>X.xq</a:t>
            </a:r>
            <a:r>
              <a:rPr lang="en-US" altLang="zh-CN" sz="2800" dirty="0">
                <a:solidFill>
                  <a:schemeClr val="bg1"/>
                </a:solidFill>
                <a:highlight>
                  <a:srgbClr val="418AB3"/>
                </a:highlight>
                <a:latin typeface="Courier New" panose="02070309020205020404" pitchFamily="49" charset="0"/>
                <a:ea typeface="新宋体" panose="02010609030101010101" pitchFamily="49" charset="-122"/>
                <a:cs typeface="Courier New" panose="02070309020205020404" pitchFamily="49" charset="0"/>
              </a:rPr>
              <a:t>&gt;</a:t>
            </a:r>
            <a:r>
              <a:rPr lang="en-US" altLang="zh-CN" sz="2800" dirty="0" err="1">
                <a:solidFill>
                  <a:schemeClr val="bg1"/>
                </a:solidFill>
                <a:highlight>
                  <a:srgbClr val="418AB3"/>
                </a:highlight>
                <a:latin typeface="Courier New" panose="02070309020205020404" pitchFamily="49" charset="0"/>
                <a:ea typeface="新宋体" panose="02010609030101010101" pitchFamily="49" charset="-122"/>
                <a:cs typeface="Courier New" panose="02070309020205020404" pitchFamily="49" charset="0"/>
              </a:rPr>
              <a:t>Y.xq</a:t>
            </a:r>
            <a:r>
              <a:rPr lang="en-US" altLang="zh-CN" sz="2800" dirty="0">
                <a:solidFill>
                  <a:schemeClr val="bg1"/>
                </a:solidFill>
                <a:highlight>
                  <a:srgbClr val="418AB3"/>
                </a:highlight>
                <a:latin typeface="Courier New" panose="02070309020205020404" pitchFamily="49" charset="0"/>
                <a:ea typeface="新宋体" panose="02010609030101010101" pitchFamily="49" charset="-122"/>
                <a:cs typeface="Courier New" panose="02070309020205020404" pitchFamily="49" charset="0"/>
              </a:rPr>
              <a:t> </a:t>
            </a:r>
            <a:endParaRPr lang="zh-CN" altLang="en-US" sz="2800" dirty="0">
              <a:solidFill>
                <a:schemeClr val="bg1"/>
              </a:solidFill>
              <a:highlight>
                <a:srgbClr val="418AB3"/>
              </a:highlight>
              <a:latin typeface="Courier New" panose="02070309020205020404" pitchFamily="49" charset="0"/>
              <a:cs typeface="Courier New" panose="02070309020205020404" pitchFamily="49" charset="0"/>
            </a:endParaRPr>
          </a:p>
        </p:txBody>
      </p:sp>
      <p:pic>
        <p:nvPicPr>
          <p:cNvPr id="6" name="图片 5">
            <a:extLst>
              <a:ext uri="{FF2B5EF4-FFF2-40B4-BE49-F238E27FC236}">
                <a16:creationId xmlns:a16="http://schemas.microsoft.com/office/drawing/2014/main" id="{1CD6F9A7-434A-4A92-9ABF-FC74FBFC9B08}"/>
              </a:ext>
            </a:extLst>
          </p:cNvPr>
          <p:cNvPicPr>
            <a:picLocks noChangeAspect="1"/>
          </p:cNvPicPr>
          <p:nvPr/>
        </p:nvPicPr>
        <p:blipFill>
          <a:blip r:embed="rId4"/>
          <a:stretch>
            <a:fillRect/>
          </a:stretch>
        </p:blipFill>
        <p:spPr>
          <a:xfrm>
            <a:off x="6989377" y="5797966"/>
            <a:ext cx="4746296" cy="898095"/>
          </a:xfrm>
          <a:prstGeom prst="rect">
            <a:avLst/>
          </a:prstGeom>
        </p:spPr>
      </p:pic>
    </p:spTree>
    <p:custDataLst>
      <p:tags r:id="rId1"/>
    </p:custDataLst>
    <p:extLst>
      <p:ext uri="{BB962C8B-B14F-4D97-AF65-F5344CB8AC3E}">
        <p14:creationId xmlns:p14="http://schemas.microsoft.com/office/powerpoint/2010/main" val="331552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5" y="1390549"/>
            <a:ext cx="1098000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查找有学生重修的课程，输出重修课的开课学期，课程名，教师工号</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14" name="Rectangle 4">
            <a:extLst>
              <a:ext uri="{FF2B5EF4-FFF2-40B4-BE49-F238E27FC236}">
                <a16:creationId xmlns:a16="http://schemas.microsoft.com/office/drawing/2014/main" id="{82A04CCB-0D96-4DF1-9E66-0474EF7C4853}"/>
              </a:ext>
            </a:extLst>
          </p:cNvPr>
          <p:cNvSpPr>
            <a:spLocks noChangeArrowheads="1"/>
          </p:cNvSpPr>
          <p:nvPr/>
        </p:nvSpPr>
        <p:spPr bwMode="auto">
          <a:xfrm>
            <a:off x="0" y="366891"/>
            <a:ext cx="12192000" cy="61863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select distinct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km</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gh</a:t>
            </a:r>
            <a:b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from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E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as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E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as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C</a:t>
            </a:r>
            <a:b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where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xh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xh</a:t>
            </a:r>
            <a:b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a:t>
            </a:r>
            <a:b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&gt; </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en-US"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or </a:t>
            </a:r>
            <a:endParaRPr kumimoji="0" lang="en-US"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solidFill>
                  <a:srgbClr val="0033B3"/>
                </a:solidFill>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 </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endParaRPr kumimoji="0" lang="en-US"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solidFill>
                  <a:srgbClr val="0033B3"/>
                </a:solidFill>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&lt; </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b="0" i="1" u="none" strike="noStrike" cap="none" normalizeH="0" baseline="0" dirty="0">
                <a:ln>
                  <a:noFill/>
                </a:ln>
                <a:solidFill>
                  <a:srgbClr val="8C8C8C"/>
                </a:solidFill>
                <a:effectLst/>
                <a:latin typeface="Courier New" panose="02070309020205020404" pitchFamily="49" charset="0"/>
                <a:ea typeface="JetBrains Mono"/>
                <a:cs typeface="Courier New" panose="02070309020205020404" pitchFamily="49" charset="0"/>
              </a:rPr>
            </a:br>
            <a:r>
              <a:rPr kumimoji="0" lang="zh-CN" altLang="zh-CN" b="0" i="1" u="none" strike="noStrike" cap="none" normalizeH="0" baseline="0" dirty="0">
                <a:ln>
                  <a:noFill/>
                </a:ln>
                <a:solidFill>
                  <a:srgbClr val="8C8C8C"/>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C</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in</a:t>
            </a:r>
            <a:b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select distinct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a:t>
            </a:r>
            <a:b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from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E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as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E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as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b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where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xh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xh</a:t>
            </a:r>
            <a:b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a:t>
            </a:r>
            <a:b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&gt; </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endParaRPr kumimoji="0" lang="en-US"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or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 </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endParaRPr kumimoji="0" lang="en-US"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solidFill>
                  <a:srgbClr val="080808"/>
                </a:solidFill>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&lt; </a:t>
            </a:r>
            <a:r>
              <a:rPr kumimoji="0" lang="zh-CN" altLang="zh-CN"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endParaRPr kumimoji="0" lang="en-US"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endParaRPr kumimoji="0" lang="zh-CN" altLang="zh-CN" sz="4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323849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5" y="1390549"/>
            <a:ext cx="11219738"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查找有学生重修的课程，输出重修课的开课学期，课程名，教师工号</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098DE017-5A26-40C7-8870-7CC2DD18789E}"/>
              </a:ext>
            </a:extLst>
          </p:cNvPr>
          <p:cNvSpPr>
            <a:spLocks noChangeArrowheads="1"/>
          </p:cNvSpPr>
          <p:nvPr/>
        </p:nvSpPr>
        <p:spPr bwMode="auto">
          <a:xfrm>
            <a:off x="212509" y="2228939"/>
            <a:ext cx="11766982" cy="43242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select distinct </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km</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gh</a:t>
            </a:r>
            <a:b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from </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C</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E </a:t>
            </a:r>
            <a:r>
              <a:rPr kumimoji="0" lang="zh-CN"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as </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b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b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33B3"/>
                </a:solidFill>
                <a:effectLst/>
                <a:highlight>
                  <a:srgbClr val="DEE1E6"/>
                </a:highlight>
                <a:latin typeface="Courier New" panose="02070309020205020404" pitchFamily="49" charset="0"/>
                <a:ea typeface="JetBrains Mono"/>
                <a:cs typeface="Courier New" panose="02070309020205020404" pitchFamily="49" charset="0"/>
              </a:rPr>
              <a:t>inner join </a:t>
            </a:r>
            <a:r>
              <a:rPr kumimoji="0" lang="zh-CN" altLang="zh-CN" sz="2500" b="0" i="0" u="none" strike="noStrike" cap="none" normalizeH="0" baseline="0" dirty="0">
                <a:ln>
                  <a:noFill/>
                </a:ln>
                <a:solidFill>
                  <a:srgbClr val="000000"/>
                </a:solidFill>
                <a:effectLst/>
                <a:highlight>
                  <a:srgbClr val="DEE1E6"/>
                </a:highlight>
                <a:latin typeface="Courier New" panose="02070309020205020404" pitchFamily="49" charset="0"/>
                <a:ea typeface="JetBrains Mono"/>
                <a:cs typeface="Courier New" panose="02070309020205020404" pitchFamily="49" charset="0"/>
              </a:rPr>
              <a:t>E </a:t>
            </a:r>
            <a:r>
              <a:rPr kumimoji="0" lang="zh-CN" altLang="zh-CN" sz="2500" b="0" i="0" u="none" strike="noStrike" cap="none" normalizeH="0" baseline="0" dirty="0">
                <a:ln>
                  <a:noFill/>
                </a:ln>
                <a:solidFill>
                  <a:srgbClr val="0033B3"/>
                </a:solidFill>
                <a:effectLst/>
                <a:highlight>
                  <a:srgbClr val="DEE1E6"/>
                </a:highlight>
                <a:latin typeface="Courier New" panose="02070309020205020404" pitchFamily="49" charset="0"/>
                <a:ea typeface="JetBrains Mono"/>
                <a:cs typeface="Courier New" panose="02070309020205020404" pitchFamily="49" charset="0"/>
              </a:rPr>
              <a:t>as </a:t>
            </a:r>
            <a:r>
              <a:rPr kumimoji="0" lang="zh-CN" altLang="zh-CN" sz="2500" b="0" i="0" u="none" strike="noStrike" cap="none" normalizeH="0" baseline="0" dirty="0">
                <a:ln>
                  <a:noFill/>
                </a:ln>
                <a:solidFill>
                  <a:srgbClr val="000000"/>
                </a:solidFill>
                <a:effectLst/>
                <a:highlight>
                  <a:srgbClr val="DEE1E6"/>
                </a:highlight>
                <a:latin typeface="Courier New" panose="02070309020205020404" pitchFamily="49" charset="0"/>
                <a:ea typeface="JetBrains Mono"/>
                <a:cs typeface="Courier New" panose="02070309020205020404" pitchFamily="49" charset="0"/>
              </a:rPr>
              <a:t>Y</a:t>
            </a:r>
            <a:br>
              <a:rPr kumimoji="0" lang="zh-CN" altLang="zh-CN" sz="2500" b="0" i="0" u="none" strike="noStrike" cap="none" normalizeH="0" baseline="0" dirty="0">
                <a:ln>
                  <a:noFill/>
                </a:ln>
                <a:solidFill>
                  <a:srgbClr val="000000"/>
                </a:solidFill>
                <a:effectLst/>
                <a:highlight>
                  <a:srgbClr val="DEE1E6"/>
                </a:highlight>
                <a:latin typeface="Courier New" panose="02070309020205020404" pitchFamily="49" charset="0"/>
                <a:ea typeface="JetBrains Mono"/>
                <a:cs typeface="Courier New" panose="02070309020205020404" pitchFamily="49" charset="0"/>
              </a:rPr>
            </a:b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33B3"/>
                </a:solidFill>
                <a:effectLst/>
                <a:highlight>
                  <a:srgbClr val="DEE1E6"/>
                </a:highlight>
                <a:latin typeface="Courier New" panose="02070309020205020404" pitchFamily="49" charset="0"/>
                <a:ea typeface="JetBrains Mono"/>
                <a:cs typeface="Courier New" panose="02070309020205020404" pitchFamily="49" charset="0"/>
              </a:rPr>
              <a:t>on </a:t>
            </a:r>
            <a:r>
              <a:rPr kumimoji="0" lang="zh-CN" altLang="zh-CN" sz="2500" b="0" i="0" u="none" strike="noStrike" cap="none" normalizeH="0" baseline="0" dirty="0">
                <a:ln>
                  <a:noFill/>
                </a:ln>
                <a:solidFill>
                  <a:srgbClr val="000000"/>
                </a:solidFill>
                <a:effectLst/>
                <a:highlight>
                  <a:srgbClr val="DEE1E6"/>
                </a:highlight>
                <a:latin typeface="Courier New" panose="02070309020205020404" pitchFamily="49" charset="0"/>
                <a:ea typeface="JetBrains Mono"/>
                <a:cs typeface="Courier New" panose="02070309020205020404" pitchFamily="49" charset="0"/>
              </a:rPr>
              <a:t>X</a:t>
            </a:r>
            <a:r>
              <a:rPr kumimoji="0" lang="zh-CN" altLang="zh-CN" sz="2500" b="0" i="0" u="none" strike="noStrike" cap="none" normalizeH="0" baseline="0" dirty="0">
                <a:ln>
                  <a:noFill/>
                </a:ln>
                <a:solidFill>
                  <a:srgbClr val="080808"/>
                </a:solidFill>
                <a:effectLst/>
                <a:highlight>
                  <a:srgbClr val="DEE1E6"/>
                </a:highligh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highlight>
                  <a:srgbClr val="DEE1E6"/>
                </a:highlight>
                <a:latin typeface="Courier New" panose="02070309020205020404" pitchFamily="49" charset="0"/>
                <a:ea typeface="JetBrains Mono"/>
                <a:cs typeface="Courier New" panose="02070309020205020404" pitchFamily="49" charset="0"/>
              </a:rPr>
              <a:t>kh </a:t>
            </a:r>
            <a:r>
              <a:rPr kumimoji="0" lang="zh-CN" altLang="zh-CN" sz="2500" b="0" i="0" u="none" strike="noStrike" cap="none" normalizeH="0" baseline="0" dirty="0">
                <a:ln>
                  <a:noFill/>
                </a:ln>
                <a:solidFill>
                  <a:srgbClr val="080808"/>
                </a:solidFill>
                <a:effectLst/>
                <a:highlight>
                  <a:srgbClr val="DEE1E6"/>
                </a:highligh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0000"/>
                </a:solidFill>
                <a:effectLst/>
                <a:highlight>
                  <a:srgbClr val="DEE1E6"/>
                </a:highlight>
                <a:latin typeface="Courier New" panose="02070309020205020404" pitchFamily="49" charset="0"/>
                <a:ea typeface="JetBrains Mono"/>
                <a:cs typeface="Courier New" panose="02070309020205020404" pitchFamily="49" charset="0"/>
              </a:rPr>
              <a:t>Y</a:t>
            </a:r>
            <a:r>
              <a:rPr kumimoji="0" lang="zh-CN" altLang="zh-CN" sz="2500" b="0" i="0" u="none" strike="noStrike" cap="none" normalizeH="0" baseline="0" dirty="0">
                <a:ln>
                  <a:noFill/>
                </a:ln>
                <a:solidFill>
                  <a:srgbClr val="080808"/>
                </a:solidFill>
                <a:effectLst/>
                <a:highlight>
                  <a:srgbClr val="DEE1E6"/>
                </a:highligh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highlight>
                  <a:srgbClr val="DEE1E6"/>
                </a:highlight>
                <a:latin typeface="Courier New" panose="02070309020205020404" pitchFamily="49" charset="0"/>
                <a:ea typeface="JetBrains Mono"/>
                <a:cs typeface="Courier New" panose="02070309020205020404" pitchFamily="49" charset="0"/>
              </a:rPr>
              <a:t>kh </a:t>
            </a:r>
            <a:r>
              <a:rPr kumimoji="0" lang="zh-CN" altLang="zh-CN" sz="2500" b="0" i="0" u="none" strike="noStrike" cap="none" normalizeH="0" baseline="0" dirty="0">
                <a:ln>
                  <a:noFill/>
                </a:ln>
                <a:solidFill>
                  <a:srgbClr val="0033B3"/>
                </a:solidFill>
                <a:effectLst/>
                <a:highlight>
                  <a:srgbClr val="DEE1E6"/>
                </a:highlight>
                <a:latin typeface="Courier New" panose="02070309020205020404" pitchFamily="49" charset="0"/>
                <a:ea typeface="JetBrains Mono"/>
                <a:cs typeface="Courier New" panose="02070309020205020404" pitchFamily="49" charset="0"/>
              </a:rPr>
              <a:t>and </a:t>
            </a:r>
            <a:r>
              <a:rPr kumimoji="0" lang="zh-CN" altLang="zh-CN" sz="2500" b="0" i="0" u="none" strike="noStrike" cap="none" normalizeH="0" baseline="0" dirty="0">
                <a:ln>
                  <a:noFill/>
                </a:ln>
                <a:solidFill>
                  <a:srgbClr val="000000"/>
                </a:solidFill>
                <a:effectLst/>
                <a:highlight>
                  <a:srgbClr val="DEE1E6"/>
                </a:highlight>
                <a:latin typeface="Courier New" panose="02070309020205020404" pitchFamily="49" charset="0"/>
                <a:ea typeface="JetBrains Mono"/>
                <a:cs typeface="Courier New" panose="02070309020205020404" pitchFamily="49" charset="0"/>
              </a:rPr>
              <a:t>X</a:t>
            </a:r>
            <a:r>
              <a:rPr kumimoji="0" lang="zh-CN" altLang="zh-CN" sz="2500" b="0" i="0" u="none" strike="noStrike" cap="none" normalizeH="0" baseline="0" dirty="0">
                <a:ln>
                  <a:noFill/>
                </a:ln>
                <a:solidFill>
                  <a:srgbClr val="080808"/>
                </a:solidFill>
                <a:effectLst/>
                <a:highlight>
                  <a:srgbClr val="DEE1E6"/>
                </a:highligh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highlight>
                  <a:srgbClr val="DEE1E6"/>
                </a:highlight>
                <a:latin typeface="Courier New" panose="02070309020205020404" pitchFamily="49" charset="0"/>
                <a:ea typeface="JetBrains Mono"/>
                <a:cs typeface="Courier New" panose="02070309020205020404" pitchFamily="49" charset="0"/>
              </a:rPr>
              <a:t>xh </a:t>
            </a:r>
            <a:r>
              <a:rPr kumimoji="0" lang="zh-CN" altLang="zh-CN" sz="2500" b="0" i="0" u="none" strike="noStrike" cap="none" normalizeH="0" baseline="0" dirty="0">
                <a:ln>
                  <a:noFill/>
                </a:ln>
                <a:solidFill>
                  <a:srgbClr val="080808"/>
                </a:solidFill>
                <a:effectLst/>
                <a:highlight>
                  <a:srgbClr val="DEE1E6"/>
                </a:highligh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0000"/>
                </a:solidFill>
                <a:effectLst/>
                <a:highlight>
                  <a:srgbClr val="DEE1E6"/>
                </a:highlight>
                <a:latin typeface="Courier New" panose="02070309020205020404" pitchFamily="49" charset="0"/>
                <a:ea typeface="JetBrains Mono"/>
                <a:cs typeface="Courier New" panose="02070309020205020404" pitchFamily="49" charset="0"/>
              </a:rPr>
              <a:t>Y</a:t>
            </a:r>
            <a:r>
              <a:rPr kumimoji="0" lang="zh-CN" altLang="zh-CN" sz="2500" b="0" i="0" u="none" strike="noStrike" cap="none" normalizeH="0" baseline="0" dirty="0">
                <a:ln>
                  <a:noFill/>
                </a:ln>
                <a:solidFill>
                  <a:srgbClr val="080808"/>
                </a:solidFill>
                <a:effectLst/>
                <a:highlight>
                  <a:srgbClr val="DEE1E6"/>
                </a:highligh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highlight>
                  <a:srgbClr val="DEE1E6"/>
                </a:highlight>
                <a:latin typeface="Courier New" panose="02070309020205020404" pitchFamily="49" charset="0"/>
                <a:ea typeface="JetBrains Mono"/>
                <a:cs typeface="Courier New" panose="02070309020205020404" pitchFamily="49" charset="0"/>
              </a:rPr>
              <a:t>xh</a:t>
            </a:r>
            <a:b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where </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&gt; </a:t>
            </a:r>
            <a:r>
              <a:rPr kumimoji="0" lang="zh-CN" altLang="zh-CN" sz="25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or</a:t>
            </a:r>
            <a:endParaRPr kumimoji="0" lang="en-US"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500" dirty="0">
                <a:solidFill>
                  <a:srgbClr val="0033B3"/>
                </a:solidFill>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 </a:t>
            </a:r>
            <a:r>
              <a:rPr kumimoji="0" lang="zh-CN" altLang="zh-CN" sz="25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en-US"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endParaRPr kumimoji="0" lang="en-US"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500" dirty="0">
                <a:solidFill>
                  <a:srgbClr val="0033B3"/>
                </a:solidFill>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&lt; </a:t>
            </a:r>
            <a:r>
              <a:rPr kumimoji="0" lang="zh-CN" altLang="zh-CN" sz="25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b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 </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5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C</a:t>
            </a:r>
            <a:r>
              <a:rPr kumimoji="0" lang="zh-CN" altLang="zh-CN" sz="25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5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a:t>
            </a:r>
            <a:endParaRPr kumimoji="0" lang="zh-CN" altLang="zh-CN" sz="25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4120457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2</a:t>
            </a:r>
            <a:endParaRPr lang="zh-CN" altLang="en-US" dirty="0"/>
          </a:p>
        </p:txBody>
      </p:sp>
      <p:sp>
        <p:nvSpPr>
          <p:cNvPr id="12" name="文本框 11"/>
          <p:cNvSpPr txBox="1"/>
          <p:nvPr/>
        </p:nvSpPr>
        <p:spPr>
          <a:xfrm>
            <a:off x="515935" y="1390549"/>
            <a:ext cx="11219738"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查找有学生重修的课程，输出重修课的开课学期，课程名，教师工号</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6" name="Rectangle 2">
            <a:extLst>
              <a:ext uri="{FF2B5EF4-FFF2-40B4-BE49-F238E27FC236}">
                <a16:creationId xmlns:a16="http://schemas.microsoft.com/office/drawing/2014/main" id="{7B974FF5-B768-49D5-9A78-F187B62AEF62}"/>
              </a:ext>
            </a:extLst>
          </p:cNvPr>
          <p:cNvSpPr>
            <a:spLocks noChangeArrowheads="1"/>
          </p:cNvSpPr>
          <p:nvPr/>
        </p:nvSpPr>
        <p:spPr bwMode="auto">
          <a:xfrm>
            <a:off x="315883" y="2162262"/>
            <a:ext cx="11739111"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select distinct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Z</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km</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Z</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gh</a:t>
            </a:r>
            <a:b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from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select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gh</a:t>
            </a:r>
            <a:b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from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E 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E Y</a:t>
            </a:r>
            <a:b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where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a:t>
            </a:r>
            <a:b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xh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xh</a:t>
            </a:r>
            <a:b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&gt; </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or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 </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9</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and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X</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&lt; </a:t>
            </a:r>
            <a:r>
              <a:rPr kumimoji="0" lang="zh-CN" altLang="zh-CN" sz="2200" b="0" i="1" u="none" strike="noStrike" cap="none" normalizeH="0" baseline="0" dirty="0">
                <a:ln>
                  <a:noFill/>
                </a:ln>
                <a:solidFill>
                  <a:srgbClr val="00627A"/>
                </a:solidFill>
                <a:effectLst/>
                <a:latin typeface="Courier New" panose="02070309020205020404" pitchFamily="49" charset="0"/>
                <a:ea typeface="JetBrains Mono"/>
                <a:cs typeface="Courier New" panose="02070309020205020404" pitchFamily="49" charset="0"/>
              </a:rPr>
              <a:t>substring</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Y</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xq</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en-US"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1</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1750EB"/>
                </a:solidFill>
                <a:effectLst/>
                <a:latin typeface="Courier New" panose="02070309020205020404" pitchFamily="49" charset="0"/>
                <a:ea typeface="JetBrains Mono"/>
                <a:cs typeface="Courier New" panose="02070309020205020404" pitchFamily="49" charset="0"/>
              </a:rPr>
              <a:t>4</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 </a:t>
            </a: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as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Z</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b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C</a:t>
            </a:r>
            <a:b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br>
            <a:r>
              <a:rPr kumimoji="0" lang="zh-CN" altLang="zh-CN" sz="2200" b="0" i="0" u="none" strike="noStrike" cap="none" normalizeH="0" baseline="0" dirty="0">
                <a:ln>
                  <a:noFill/>
                </a:ln>
                <a:solidFill>
                  <a:srgbClr val="0033B3"/>
                </a:solidFill>
                <a:effectLst/>
                <a:latin typeface="Courier New" panose="02070309020205020404" pitchFamily="49" charset="0"/>
                <a:ea typeface="JetBrains Mono"/>
                <a:cs typeface="Courier New" panose="02070309020205020404" pitchFamily="49" charset="0"/>
              </a:rPr>
              <a:t>where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Z</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 </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zh-CN" altLang="zh-CN" sz="2200" b="0" i="0" u="none" strike="noStrike" cap="none" normalizeH="0" baseline="0" dirty="0">
                <a:ln>
                  <a:noFill/>
                </a:ln>
                <a:solidFill>
                  <a:srgbClr val="000000"/>
                </a:solidFill>
                <a:effectLst/>
                <a:latin typeface="Courier New" panose="02070309020205020404" pitchFamily="49" charset="0"/>
                <a:ea typeface="JetBrains Mono"/>
                <a:cs typeface="Courier New" panose="02070309020205020404" pitchFamily="49" charset="0"/>
              </a:rPr>
              <a:t>C</a:t>
            </a:r>
            <a:r>
              <a:rPr kumimoji="0" lang="zh-CN" altLang="zh-CN" sz="22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a:t>
            </a:r>
            <a:r>
              <a:rPr kumimoji="0" lang="zh-CN" altLang="zh-CN" sz="2200" b="0" i="0" u="none" strike="noStrike" cap="none" normalizeH="0" baseline="0" dirty="0">
                <a:ln>
                  <a:noFill/>
                </a:ln>
                <a:solidFill>
                  <a:srgbClr val="871094"/>
                </a:solidFill>
                <a:effectLst/>
                <a:latin typeface="Courier New" panose="02070309020205020404" pitchFamily="49" charset="0"/>
                <a:ea typeface="JetBrains Mono"/>
                <a:cs typeface="Courier New" panose="02070309020205020404" pitchFamily="49" charset="0"/>
              </a:rPr>
              <a:t>kh</a:t>
            </a:r>
            <a:endParaRPr kumimoji="0" lang="zh-CN" altLang="zh-CN" sz="2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51673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3</a:t>
            </a:r>
            <a:endParaRPr lang="zh-CN" altLang="en-US" dirty="0"/>
          </a:p>
        </p:txBody>
      </p:sp>
      <p:sp>
        <p:nvSpPr>
          <p:cNvPr id="4" name="文本占位符 3"/>
          <p:cNvSpPr>
            <a:spLocks noGrp="1"/>
          </p:cNvSpPr>
          <p:nvPr>
            <p:ph type="body" sz="quarter" idx="12"/>
          </p:nvPr>
        </p:nvSpPr>
        <p:spPr/>
        <p:txBody>
          <a:bodyPr/>
          <a:lstStyle/>
          <a:p>
            <a:r>
              <a:rPr lang="en-US" altLang="zh-CN" dirty="0"/>
              <a:t>03</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Times New Roman" panose="02020603050405020304" pitchFamily="18" charset="0"/>
                <a:ea typeface="+mj-ea"/>
                <a:cs typeface="Times New Roman" panose="02020603050405020304" pitchFamily="18" charset="0"/>
              </a:rPr>
              <a:t>表字段分析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latin typeface="Times New Roman" panose="02020603050405020304" pitchFamily="18" charset="0"/>
                <a:cs typeface="Times New Roman" panose="02020603050405020304" pitchFamily="18" charset="0"/>
              </a:rPr>
              <a:t>问题</a:t>
            </a:r>
            <a:r>
              <a:rPr lang="en-US" altLang="zh-CN" dirty="0"/>
              <a:t>3</a:t>
            </a:r>
            <a:endParaRPr lang="zh-CN" altLang="en-US" dirty="0">
              <a:latin typeface="Times New Roman" panose="02020603050405020304" pitchFamily="18" charset="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A7A4BDF7-310E-42BC-9219-FA9C6B876ADE}"/>
              </a:ext>
            </a:extLst>
          </p:cNvPr>
          <p:cNvGraphicFramePr>
            <a:graphicFrameLocks noGrp="1"/>
          </p:cNvGraphicFramePr>
          <p:nvPr>
            <p:extLst>
              <p:ext uri="{D42A27DB-BD31-4B8C-83A1-F6EECF244321}">
                <p14:modId xmlns:p14="http://schemas.microsoft.com/office/powerpoint/2010/main" val="1596354920"/>
              </p:ext>
            </p:extLst>
          </p:nvPr>
        </p:nvGraphicFramePr>
        <p:xfrm>
          <a:off x="1312160" y="2165690"/>
          <a:ext cx="9008001" cy="1280907"/>
        </p:xfrm>
        <a:graphic>
          <a:graphicData uri="http://schemas.openxmlformats.org/drawingml/2006/table">
            <a:tbl>
              <a:tblPr firstRow="1" firstCol="1" bandRow="1">
                <a:tableStyleId>{5C22544A-7EE6-4342-B048-85BDC9FD1C3A}</a:tableStyleId>
              </a:tblPr>
              <a:tblGrid>
                <a:gridCol w="1022494">
                  <a:extLst>
                    <a:ext uri="{9D8B030D-6E8A-4147-A177-3AD203B41FA5}">
                      <a16:colId xmlns:a16="http://schemas.microsoft.com/office/drawing/2014/main" val="1573235854"/>
                    </a:ext>
                  </a:extLst>
                </a:gridCol>
                <a:gridCol w="901386">
                  <a:extLst>
                    <a:ext uri="{9D8B030D-6E8A-4147-A177-3AD203B41FA5}">
                      <a16:colId xmlns:a16="http://schemas.microsoft.com/office/drawing/2014/main" val="2261188666"/>
                    </a:ext>
                  </a:extLst>
                </a:gridCol>
                <a:gridCol w="1240676">
                  <a:extLst>
                    <a:ext uri="{9D8B030D-6E8A-4147-A177-3AD203B41FA5}">
                      <a16:colId xmlns:a16="http://schemas.microsoft.com/office/drawing/2014/main" val="418381262"/>
                    </a:ext>
                  </a:extLst>
                </a:gridCol>
                <a:gridCol w="1299662">
                  <a:extLst>
                    <a:ext uri="{9D8B030D-6E8A-4147-A177-3AD203B41FA5}">
                      <a16:colId xmlns:a16="http://schemas.microsoft.com/office/drawing/2014/main" val="2116364597"/>
                    </a:ext>
                  </a:extLst>
                </a:gridCol>
                <a:gridCol w="1380262">
                  <a:extLst>
                    <a:ext uri="{9D8B030D-6E8A-4147-A177-3AD203B41FA5}">
                      <a16:colId xmlns:a16="http://schemas.microsoft.com/office/drawing/2014/main" val="153569902"/>
                    </a:ext>
                  </a:extLst>
                </a:gridCol>
                <a:gridCol w="715318">
                  <a:extLst>
                    <a:ext uri="{9D8B030D-6E8A-4147-A177-3AD203B41FA5}">
                      <a16:colId xmlns:a16="http://schemas.microsoft.com/office/drawing/2014/main" val="2965642609"/>
                    </a:ext>
                  </a:extLst>
                </a:gridCol>
                <a:gridCol w="664944">
                  <a:extLst>
                    <a:ext uri="{9D8B030D-6E8A-4147-A177-3AD203B41FA5}">
                      <a16:colId xmlns:a16="http://schemas.microsoft.com/office/drawing/2014/main" val="1247661537"/>
                    </a:ext>
                  </a:extLst>
                </a:gridCol>
                <a:gridCol w="936966">
                  <a:extLst>
                    <a:ext uri="{9D8B030D-6E8A-4147-A177-3AD203B41FA5}">
                      <a16:colId xmlns:a16="http://schemas.microsoft.com/office/drawing/2014/main" val="2619036814"/>
                    </a:ext>
                  </a:extLst>
                </a:gridCol>
                <a:gridCol w="846293">
                  <a:extLst>
                    <a:ext uri="{9D8B030D-6E8A-4147-A177-3AD203B41FA5}">
                      <a16:colId xmlns:a16="http://schemas.microsoft.com/office/drawing/2014/main" val="570653783"/>
                    </a:ext>
                  </a:extLst>
                </a:gridCol>
              </a:tblGrid>
              <a:tr h="317819">
                <a:tc>
                  <a:txBody>
                    <a:bodyPr/>
                    <a:lstStyle/>
                    <a:p>
                      <a:pPr algn="ctr"/>
                      <a:r>
                        <a:rPr lang="zh-CN" sz="1200" b="1" kern="100" dirty="0">
                          <a:effectLst/>
                        </a:rPr>
                        <a:t>表名</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gridSpan="8">
                  <a:txBody>
                    <a:bodyPr/>
                    <a:lstStyle/>
                    <a:p>
                      <a:pPr algn="ctr"/>
                      <a:r>
                        <a:rPr lang="zh-CN" sz="1200" b="1" kern="100" dirty="0">
                          <a:effectLst/>
                        </a:rPr>
                        <a:t>属性</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46296980"/>
                  </a:ext>
                </a:extLst>
              </a:tr>
              <a:tr h="320272">
                <a:tc>
                  <a:txBody>
                    <a:bodyPr/>
                    <a:lstStyle/>
                    <a:p>
                      <a:pPr algn="ctr"/>
                      <a:r>
                        <a:rPr lang="en-US" sz="1200" b="1" kern="100" dirty="0">
                          <a:effectLst/>
                        </a:rPr>
                        <a:t>Players</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1200" b="1" kern="100" dirty="0">
                          <a:solidFill>
                            <a:srgbClr val="FF0000"/>
                          </a:solidFill>
                          <a:effectLst/>
                        </a:rPr>
                        <a:t>PID</a:t>
                      </a:r>
                      <a:endParaRPr lang="zh-CN" sz="1050" b="1"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1200" b="1" kern="100" dirty="0">
                          <a:effectLst/>
                        </a:rPr>
                        <a:t>NICKNAME</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1200" b="1" kern="100" dirty="0">
                          <a:effectLst/>
                        </a:rPr>
                        <a:t>EMAIL</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1200" b="1" kern="100" dirty="0">
                          <a:effectLst/>
                        </a:rPr>
                        <a:t>PASSWORD</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1200" b="1" kern="100" dirty="0">
                          <a:effectLst/>
                        </a:rPr>
                        <a:t>SCORE</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1200" b="1" kern="100" dirty="0">
                          <a:solidFill>
                            <a:schemeClr val="accent3">
                              <a:lumMod val="75000"/>
                            </a:schemeClr>
                          </a:solidFill>
                          <a:effectLst/>
                        </a:rPr>
                        <a:t>RANK</a:t>
                      </a:r>
                      <a:endParaRPr lang="zh-CN" sz="1050" b="1" kern="100" dirty="0">
                        <a:solidFill>
                          <a:schemeClr val="accent3">
                            <a:lumMod val="7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1200" b="1" kern="100">
                          <a:solidFill>
                            <a:schemeClr val="tx1"/>
                          </a:solidFill>
                          <a:effectLst/>
                        </a:rPr>
                        <a:t>WIN</a:t>
                      </a:r>
                      <a:endParaRPr lang="zh-CN" sz="105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1200" b="1" kern="100" dirty="0">
                          <a:effectLst/>
                        </a:rPr>
                        <a:t>LOST</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69171576"/>
                  </a:ext>
                </a:extLst>
              </a:tr>
              <a:tr h="297906">
                <a:tc>
                  <a:txBody>
                    <a:bodyPr/>
                    <a:lstStyle/>
                    <a:p>
                      <a:pPr algn="ctr"/>
                      <a:r>
                        <a:rPr lang="zh-CN" sz="1200" b="1" kern="100" dirty="0">
                          <a:effectLst/>
                        </a:rPr>
                        <a:t>玩家</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1200" b="1" kern="100" dirty="0">
                          <a:solidFill>
                            <a:srgbClr val="FF0000"/>
                          </a:solidFill>
                          <a:effectLst/>
                        </a:rPr>
                        <a:t>玩家</a:t>
                      </a:r>
                      <a:r>
                        <a:rPr lang="en-US" sz="1200" b="1" kern="100" dirty="0">
                          <a:solidFill>
                            <a:srgbClr val="FF0000"/>
                          </a:solidFill>
                          <a:effectLst/>
                        </a:rPr>
                        <a:t>ID</a:t>
                      </a:r>
                      <a:endParaRPr lang="zh-CN" sz="1050" b="1"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1200" b="1" kern="100" dirty="0">
                          <a:effectLst/>
                        </a:rPr>
                        <a:t>昵称</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1200" b="1" kern="100" dirty="0">
                          <a:effectLst/>
                        </a:rPr>
                        <a:t>邮箱</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1200" b="1" kern="100" dirty="0">
                          <a:effectLst/>
                        </a:rPr>
                        <a:t>密码</a:t>
                      </a:r>
                      <a:endParaRPr lang="zh-CN" altLang="en-US" b="1" dirty="0"/>
                    </a:p>
                  </a:txBody>
                  <a:tcPr marL="68580" marR="68580" marT="0" marB="0" anchor="ctr"/>
                </a:tc>
                <a:tc>
                  <a:txBody>
                    <a:bodyPr/>
                    <a:lstStyle/>
                    <a:p>
                      <a:pPr algn="ctr"/>
                      <a:r>
                        <a:rPr lang="zh-CN" sz="1200" b="1" kern="100" dirty="0">
                          <a:effectLst/>
                        </a:rPr>
                        <a:t>积分</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1200" b="1" kern="100" dirty="0">
                          <a:solidFill>
                            <a:schemeClr val="accent3">
                              <a:lumMod val="75000"/>
                            </a:schemeClr>
                          </a:solidFill>
                          <a:effectLst/>
                        </a:rPr>
                        <a:t>等级</a:t>
                      </a:r>
                      <a:endParaRPr lang="zh-CN" sz="1050" b="1" kern="100" dirty="0">
                        <a:solidFill>
                          <a:schemeClr val="accent3">
                            <a:lumMod val="7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1200" b="1" kern="100" dirty="0">
                          <a:solidFill>
                            <a:schemeClr val="tx1"/>
                          </a:solidFill>
                          <a:effectLst/>
                        </a:rPr>
                        <a:t>赢的次数</a:t>
                      </a:r>
                      <a:endParaRPr lang="zh-CN" sz="105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1200" b="1" kern="100" dirty="0">
                          <a:effectLst/>
                        </a:rPr>
                        <a:t>输的次数</a:t>
                      </a:r>
                      <a:endParaRPr lang="zh-CN" sz="105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82945685"/>
                  </a:ext>
                </a:extLst>
              </a:tr>
              <a:tr h="344910">
                <a:tc>
                  <a:txBody>
                    <a:bodyPr/>
                    <a:lstStyle/>
                    <a:p>
                      <a:pPr algn="ctr"/>
                      <a:r>
                        <a:rPr lang="zh-CN" altLang="en-US" sz="1200" b="1" kern="100" dirty="0">
                          <a:solidFill>
                            <a:schemeClr val="lt1"/>
                          </a:solidFill>
                          <a:effectLst/>
                          <a:latin typeface="+mn-lt"/>
                          <a:ea typeface="+mn-ea"/>
                          <a:cs typeface="+mn-cs"/>
                        </a:rPr>
                        <a:t>数据类型</a:t>
                      </a:r>
                    </a:p>
                  </a:txBody>
                  <a:tcPr marL="68580" marR="68580" marT="0" marB="0" anchor="ctr"/>
                </a:tc>
                <a:tc>
                  <a:txBody>
                    <a:bodyPr/>
                    <a:lstStyle/>
                    <a:p>
                      <a:pPr algn="ctr"/>
                      <a:r>
                        <a:rPr lang="en-US" altLang="zh-CN" sz="1200" b="1" kern="100" dirty="0">
                          <a:solidFill>
                            <a:srgbClr val="FF0000"/>
                          </a:solidFill>
                          <a:effectLst/>
                          <a:latin typeface="+mn-ea"/>
                          <a:ea typeface="+mn-ea"/>
                        </a:rPr>
                        <a:t>int</a:t>
                      </a:r>
                      <a:endParaRPr lang="zh-CN" sz="1200" b="1" kern="100" dirty="0">
                        <a:solidFill>
                          <a:srgbClr val="FF0000"/>
                        </a:solidFill>
                        <a:effectLst/>
                        <a:latin typeface="+mn-ea"/>
                        <a:ea typeface="+mn-ea"/>
                      </a:endParaRPr>
                    </a:p>
                  </a:txBody>
                  <a:tcPr marL="68580" marR="68580" marT="0" marB="0" anchor="ctr"/>
                </a:tc>
                <a:tc>
                  <a:txBody>
                    <a:bodyPr/>
                    <a:lstStyle/>
                    <a:p>
                      <a:pPr algn="ctr"/>
                      <a:r>
                        <a:rPr lang="en-US" altLang="zh-CN" sz="1200" b="1" kern="100" dirty="0">
                          <a:effectLst/>
                          <a:latin typeface="+mn-ea"/>
                          <a:ea typeface="+mn-ea"/>
                        </a:rPr>
                        <a:t>char</a:t>
                      </a:r>
                      <a:endParaRPr lang="zh-CN" sz="1200" b="1" kern="100" dirty="0">
                        <a:effectLst/>
                        <a:latin typeface="+mn-ea"/>
                        <a:ea typeface="+mn-ea"/>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a:effectLst/>
                          <a:latin typeface="+mn-ea"/>
                          <a:ea typeface="+mn-ea"/>
                        </a:rPr>
                        <a:t>char</a:t>
                      </a:r>
                      <a:endParaRPr lang="zh-CN" altLang="zh-CN" sz="1200" b="1" kern="100" dirty="0">
                        <a:effectLst/>
                        <a:latin typeface="+mn-ea"/>
                        <a:ea typeface="+mn-ea"/>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a:effectLst/>
                          <a:latin typeface="+mn-ea"/>
                          <a:ea typeface="+mn-ea"/>
                        </a:rPr>
                        <a:t>char</a:t>
                      </a:r>
                      <a:endParaRPr lang="zh-CN" altLang="zh-CN" sz="1200" b="1" kern="100" dirty="0">
                        <a:effectLst/>
                        <a:latin typeface="+mn-ea"/>
                        <a:ea typeface="+mn-ea"/>
                      </a:endParaRPr>
                    </a:p>
                  </a:txBody>
                  <a:tcPr marL="68580" marR="68580" marT="0" marB="0" anchor="ctr"/>
                </a:tc>
                <a:tc>
                  <a:txBody>
                    <a:bodyPr/>
                    <a:lstStyle/>
                    <a:p>
                      <a:pPr algn="ctr"/>
                      <a:r>
                        <a:rPr lang="en-US" altLang="zh-CN" sz="1200" b="1" kern="100" dirty="0">
                          <a:effectLst/>
                          <a:latin typeface="+mn-ea"/>
                          <a:ea typeface="+mn-ea"/>
                        </a:rPr>
                        <a:t>int</a:t>
                      </a:r>
                      <a:endParaRPr lang="zh-CN" sz="1200" b="1" kern="100" dirty="0">
                        <a:effectLst/>
                        <a:latin typeface="+mn-ea"/>
                        <a:ea typeface="+mn-ea"/>
                      </a:endParaRPr>
                    </a:p>
                  </a:txBody>
                  <a:tcPr marL="68580" marR="68580" marT="0" marB="0" anchor="ctr"/>
                </a:tc>
                <a:tc>
                  <a:txBody>
                    <a:bodyPr/>
                    <a:lstStyle/>
                    <a:p>
                      <a:pPr algn="ctr"/>
                      <a:r>
                        <a:rPr lang="en-US" altLang="zh-CN" sz="1200" b="1" kern="100" dirty="0">
                          <a:solidFill>
                            <a:schemeClr val="accent3">
                              <a:lumMod val="75000"/>
                            </a:schemeClr>
                          </a:solidFill>
                          <a:effectLst/>
                          <a:latin typeface="+mn-ea"/>
                          <a:ea typeface="+mn-ea"/>
                        </a:rPr>
                        <a:t>int</a:t>
                      </a:r>
                      <a:endParaRPr lang="zh-CN" sz="1200" b="1" kern="100" dirty="0">
                        <a:solidFill>
                          <a:schemeClr val="accent3">
                            <a:lumMod val="75000"/>
                          </a:schemeClr>
                        </a:solidFill>
                        <a:effectLst/>
                        <a:latin typeface="+mn-ea"/>
                        <a:ea typeface="+mn-ea"/>
                      </a:endParaRPr>
                    </a:p>
                  </a:txBody>
                  <a:tcPr marL="68580" marR="68580" marT="0" marB="0" anchor="ctr"/>
                </a:tc>
                <a:tc>
                  <a:txBody>
                    <a:bodyPr/>
                    <a:lstStyle/>
                    <a:p>
                      <a:pPr algn="ctr"/>
                      <a:r>
                        <a:rPr lang="en-US" altLang="zh-CN" sz="1200" b="1" kern="100" dirty="0">
                          <a:solidFill>
                            <a:schemeClr val="tx1"/>
                          </a:solidFill>
                          <a:effectLst/>
                          <a:latin typeface="+mn-ea"/>
                          <a:ea typeface="+mn-ea"/>
                        </a:rPr>
                        <a:t>int</a:t>
                      </a:r>
                      <a:endParaRPr lang="zh-CN" sz="1200" b="1" kern="100" dirty="0">
                        <a:solidFill>
                          <a:schemeClr val="tx1"/>
                        </a:solidFill>
                        <a:effectLst/>
                        <a:latin typeface="+mn-ea"/>
                        <a:ea typeface="+mn-ea"/>
                      </a:endParaRPr>
                    </a:p>
                  </a:txBody>
                  <a:tcPr marL="68580" marR="68580" marT="0" marB="0" anchor="ctr"/>
                </a:tc>
                <a:tc>
                  <a:txBody>
                    <a:bodyPr/>
                    <a:lstStyle/>
                    <a:p>
                      <a:pPr algn="ctr"/>
                      <a:r>
                        <a:rPr lang="en-US" altLang="zh-CN" sz="1200" b="1" kern="100" dirty="0">
                          <a:effectLst/>
                          <a:latin typeface="+mn-ea"/>
                          <a:ea typeface="+mn-ea"/>
                        </a:rPr>
                        <a:t>int</a:t>
                      </a:r>
                      <a:endParaRPr lang="zh-CN" sz="1200" b="1" kern="100" dirty="0">
                        <a:effectLst/>
                        <a:latin typeface="+mn-ea"/>
                        <a:ea typeface="+mn-ea"/>
                      </a:endParaRPr>
                    </a:p>
                  </a:txBody>
                  <a:tcPr marL="68580" marR="68580" marT="0" marB="0" anchor="ctr"/>
                </a:tc>
                <a:extLst>
                  <a:ext uri="{0D108BD9-81ED-4DB2-BD59-A6C34878D82A}">
                    <a16:rowId xmlns:a16="http://schemas.microsoft.com/office/drawing/2014/main" val="2226165437"/>
                  </a:ext>
                </a:extLst>
              </a:tr>
            </a:tbl>
          </a:graphicData>
        </a:graphic>
      </p:graphicFrame>
      <p:graphicFrame>
        <p:nvGraphicFramePr>
          <p:cNvPr id="6" name="表格 5">
            <a:extLst>
              <a:ext uri="{FF2B5EF4-FFF2-40B4-BE49-F238E27FC236}">
                <a16:creationId xmlns:a16="http://schemas.microsoft.com/office/drawing/2014/main" id="{41F68E34-F53D-40AC-AC09-7FAFD64C8DDB}"/>
              </a:ext>
            </a:extLst>
          </p:cNvPr>
          <p:cNvGraphicFramePr>
            <a:graphicFrameLocks noGrp="1"/>
          </p:cNvGraphicFramePr>
          <p:nvPr>
            <p:extLst>
              <p:ext uri="{D42A27DB-BD31-4B8C-83A1-F6EECF244321}">
                <p14:modId xmlns:p14="http://schemas.microsoft.com/office/powerpoint/2010/main" val="1538064790"/>
              </p:ext>
            </p:extLst>
          </p:nvPr>
        </p:nvGraphicFramePr>
        <p:xfrm>
          <a:off x="1312159" y="3844409"/>
          <a:ext cx="9008002" cy="1125456"/>
        </p:xfrm>
        <a:graphic>
          <a:graphicData uri="http://schemas.openxmlformats.org/drawingml/2006/table">
            <a:tbl>
              <a:tblPr firstRow="1" firstCol="1" bandRow="1">
                <a:tableStyleId>{5C22544A-7EE6-4342-B048-85BDC9FD1C3A}</a:tableStyleId>
              </a:tblPr>
              <a:tblGrid>
                <a:gridCol w="1603969">
                  <a:extLst>
                    <a:ext uri="{9D8B030D-6E8A-4147-A177-3AD203B41FA5}">
                      <a16:colId xmlns:a16="http://schemas.microsoft.com/office/drawing/2014/main" val="442767727"/>
                    </a:ext>
                  </a:extLst>
                </a:gridCol>
                <a:gridCol w="852489">
                  <a:extLst>
                    <a:ext uri="{9D8B030D-6E8A-4147-A177-3AD203B41FA5}">
                      <a16:colId xmlns:a16="http://schemas.microsoft.com/office/drawing/2014/main" val="799048816"/>
                    </a:ext>
                  </a:extLst>
                </a:gridCol>
                <a:gridCol w="1272293">
                  <a:extLst>
                    <a:ext uri="{9D8B030D-6E8A-4147-A177-3AD203B41FA5}">
                      <a16:colId xmlns:a16="http://schemas.microsoft.com/office/drawing/2014/main" val="2486845889"/>
                    </a:ext>
                  </a:extLst>
                </a:gridCol>
                <a:gridCol w="1046793">
                  <a:extLst>
                    <a:ext uri="{9D8B030D-6E8A-4147-A177-3AD203B41FA5}">
                      <a16:colId xmlns:a16="http://schemas.microsoft.com/office/drawing/2014/main" val="2620559632"/>
                    </a:ext>
                  </a:extLst>
                </a:gridCol>
                <a:gridCol w="1457887">
                  <a:extLst>
                    <a:ext uri="{9D8B030D-6E8A-4147-A177-3AD203B41FA5}">
                      <a16:colId xmlns:a16="http://schemas.microsoft.com/office/drawing/2014/main" val="1803226867"/>
                    </a:ext>
                  </a:extLst>
                </a:gridCol>
                <a:gridCol w="1568918">
                  <a:extLst>
                    <a:ext uri="{9D8B030D-6E8A-4147-A177-3AD203B41FA5}">
                      <a16:colId xmlns:a16="http://schemas.microsoft.com/office/drawing/2014/main" val="1924153215"/>
                    </a:ext>
                  </a:extLst>
                </a:gridCol>
                <a:gridCol w="1205653">
                  <a:extLst>
                    <a:ext uri="{9D8B030D-6E8A-4147-A177-3AD203B41FA5}">
                      <a16:colId xmlns:a16="http://schemas.microsoft.com/office/drawing/2014/main" val="3830771498"/>
                    </a:ext>
                  </a:extLst>
                </a:gridCol>
              </a:tblGrid>
              <a:tr h="287451">
                <a:tc>
                  <a:txBody>
                    <a:bodyPr/>
                    <a:lstStyle/>
                    <a:p>
                      <a:pPr algn="ctr"/>
                      <a:r>
                        <a:rPr lang="zh-CN" sz="1200" b="1" kern="100" dirty="0">
                          <a:effectLst/>
                          <a:latin typeface="Times New Roman" panose="02020603050405020304" pitchFamily="18" charset="0"/>
                          <a:cs typeface="Times New Roman" panose="02020603050405020304" pitchFamily="18" charset="0"/>
                        </a:rPr>
                        <a:t>表名</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6">
                  <a:txBody>
                    <a:bodyPr/>
                    <a:lstStyle/>
                    <a:p>
                      <a:pPr algn="ctr"/>
                      <a:r>
                        <a:rPr lang="zh-CN" sz="1200" b="1" kern="100" dirty="0">
                          <a:effectLst/>
                          <a:latin typeface="Times New Roman" panose="02020603050405020304" pitchFamily="18" charset="0"/>
                          <a:cs typeface="Times New Roman" panose="02020603050405020304" pitchFamily="18" charset="0"/>
                        </a:rPr>
                        <a:t>属性</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13145322"/>
                  </a:ext>
                </a:extLst>
              </a:tr>
              <a:tr h="287451">
                <a:tc>
                  <a:txBody>
                    <a:bodyPr/>
                    <a:lstStyle/>
                    <a:p>
                      <a:pPr algn="ctr"/>
                      <a:r>
                        <a:rPr lang="en-US" sz="1200" b="1" kern="100">
                          <a:effectLst/>
                          <a:latin typeface="Times New Roman" panose="02020603050405020304" pitchFamily="18" charset="0"/>
                          <a:cs typeface="Times New Roman" panose="02020603050405020304" pitchFamily="18" charset="0"/>
                        </a:rPr>
                        <a:t>Games</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solidFill>
                            <a:srgbClr val="FF0000"/>
                          </a:solidFill>
                          <a:effectLst/>
                          <a:latin typeface="Times New Roman" panose="02020603050405020304" pitchFamily="18" charset="0"/>
                          <a:cs typeface="Times New Roman" panose="02020603050405020304" pitchFamily="18" charset="0"/>
                        </a:rPr>
                        <a:t>GID</a:t>
                      </a:r>
                      <a:endParaRPr lang="zh-CN" sz="105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cs typeface="Times New Roman" panose="02020603050405020304" pitchFamily="18" charset="0"/>
                        </a:rPr>
                        <a:t>GNAME</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cs typeface="Times New Roman" panose="02020603050405020304" pitchFamily="18" charset="0"/>
                        </a:rPr>
                        <a:t>VALUE</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solidFill>
                            <a:schemeClr val="accent6">
                              <a:lumMod val="75000"/>
                            </a:schemeClr>
                          </a:solidFill>
                          <a:effectLst/>
                          <a:latin typeface="Times New Roman" panose="02020603050405020304" pitchFamily="18" charset="0"/>
                          <a:cs typeface="Times New Roman" panose="02020603050405020304" pitchFamily="18" charset="0"/>
                        </a:rPr>
                        <a:t>CID</a:t>
                      </a:r>
                      <a:endParaRPr lang="zh-CN" sz="1050" b="1"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cs typeface="Times New Roman" panose="02020603050405020304" pitchFamily="18" charset="0"/>
                        </a:rPr>
                        <a:t>DEVELOPER</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cs typeface="Times New Roman" panose="02020603050405020304" pitchFamily="18" charset="0"/>
                        </a:rPr>
                        <a:t>EDITION</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1697952"/>
                  </a:ext>
                </a:extLst>
              </a:tr>
              <a:tr h="266458">
                <a:tc>
                  <a:txBody>
                    <a:bodyPr/>
                    <a:lstStyle/>
                    <a:p>
                      <a:pPr algn="ctr"/>
                      <a:r>
                        <a:rPr lang="zh-CN" sz="1200" b="1" kern="100" dirty="0">
                          <a:effectLst/>
                          <a:latin typeface="Times New Roman" panose="02020603050405020304" pitchFamily="18" charset="0"/>
                          <a:cs typeface="Times New Roman" panose="02020603050405020304" pitchFamily="18" charset="0"/>
                        </a:rPr>
                        <a:t>游戏</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solidFill>
                            <a:srgbClr val="FF0000"/>
                          </a:solidFill>
                          <a:effectLst/>
                          <a:latin typeface="Times New Roman" panose="02020603050405020304" pitchFamily="18" charset="0"/>
                          <a:cs typeface="Times New Roman" panose="02020603050405020304" pitchFamily="18" charset="0"/>
                        </a:rPr>
                        <a:t>ID</a:t>
                      </a:r>
                      <a:endParaRPr lang="zh-CN" sz="105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a:effectLst/>
                          <a:latin typeface="Times New Roman" panose="02020603050405020304" pitchFamily="18" charset="0"/>
                          <a:cs typeface="Times New Roman" panose="02020603050405020304" pitchFamily="18" charset="0"/>
                        </a:rPr>
                        <a:t>游戏名</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cs typeface="Times New Roman" panose="02020603050405020304" pitchFamily="18" charset="0"/>
                        </a:rPr>
                        <a:t>分值</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solidFill>
                            <a:schemeClr val="accent6">
                              <a:lumMod val="75000"/>
                            </a:schemeClr>
                          </a:solidFill>
                          <a:effectLst/>
                          <a:latin typeface="Times New Roman" panose="02020603050405020304" pitchFamily="18" charset="0"/>
                          <a:cs typeface="Times New Roman" panose="02020603050405020304" pitchFamily="18" charset="0"/>
                        </a:rPr>
                        <a:t>游戏类别</a:t>
                      </a:r>
                      <a:endParaRPr lang="zh-CN" sz="1050" b="1"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a:effectLst/>
                          <a:latin typeface="Times New Roman" panose="02020603050405020304" pitchFamily="18" charset="0"/>
                          <a:cs typeface="Times New Roman" panose="02020603050405020304" pitchFamily="18" charset="0"/>
                        </a:rPr>
                        <a:t>开发者</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cs typeface="Times New Roman" panose="02020603050405020304" pitchFamily="18" charset="0"/>
                        </a:rPr>
                        <a:t>版本</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83294965"/>
                  </a:ext>
                </a:extLst>
              </a:tr>
              <a:tr h="284096">
                <a:tc>
                  <a:txBody>
                    <a:bodyPr/>
                    <a:lstStyle/>
                    <a:p>
                      <a:pPr algn="ctr"/>
                      <a:r>
                        <a:rPr lang="zh-CN" altLang="en-US" sz="1200" b="1" kern="100" dirty="0">
                          <a:solidFill>
                            <a:schemeClr val="lt1"/>
                          </a:solidFill>
                          <a:effectLst/>
                          <a:latin typeface="Times New Roman" panose="02020603050405020304" pitchFamily="18" charset="0"/>
                          <a:ea typeface="+mn-ea"/>
                          <a:cs typeface="Times New Roman" panose="02020603050405020304" pitchFamily="18" charset="0"/>
                        </a:rPr>
                        <a:t>数据类型</a:t>
                      </a:r>
                    </a:p>
                  </a:txBody>
                  <a:tcPr marL="68580" marR="68580" marT="0" marB="0" anchor="ctr"/>
                </a:tc>
                <a:tc>
                  <a:txBody>
                    <a:bodyPr/>
                    <a:lstStyle/>
                    <a:p>
                      <a:pPr algn="ctr"/>
                      <a:r>
                        <a:rPr lang="en-US" altLang="zh-CN" sz="1200" b="1" kern="100" dirty="0">
                          <a:solidFill>
                            <a:srgbClr val="FF0000"/>
                          </a:solidFill>
                          <a:effectLst/>
                          <a:latin typeface="Times New Roman" panose="02020603050405020304" pitchFamily="18" charset="0"/>
                          <a:ea typeface="+mn-ea"/>
                          <a:cs typeface="Times New Roman" panose="02020603050405020304" pitchFamily="18" charset="0"/>
                        </a:rPr>
                        <a:t>int</a:t>
                      </a:r>
                      <a:endParaRPr lang="zh-CN" altLang="en-US" sz="12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solidFill>
                            <a:schemeClr val="dk1"/>
                          </a:solidFill>
                          <a:effectLst/>
                          <a:latin typeface="Times New Roman" panose="02020603050405020304" pitchFamily="18" charset="0"/>
                          <a:ea typeface="+mn-ea"/>
                          <a:cs typeface="Times New Roman" panose="02020603050405020304" pitchFamily="18" charset="0"/>
                        </a:rPr>
                        <a:t>char</a:t>
                      </a:r>
                      <a:endParaRPr lang="zh-CN" altLang="en-US" sz="12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solidFill>
                            <a:schemeClr val="dk1"/>
                          </a:solidFill>
                          <a:effectLst/>
                          <a:latin typeface="Times New Roman" panose="02020603050405020304" pitchFamily="18" charset="0"/>
                          <a:ea typeface="+mn-ea"/>
                          <a:cs typeface="Times New Roman" panose="02020603050405020304" pitchFamily="18" charset="0"/>
                        </a:rPr>
                        <a:t>int</a:t>
                      </a:r>
                      <a:endParaRPr lang="zh-CN" altLang="en-US" sz="12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int</a:t>
                      </a:r>
                      <a:endParaRPr lang="zh-CN" alt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solidFill>
                            <a:schemeClr val="dk1"/>
                          </a:solidFill>
                          <a:effectLst/>
                          <a:latin typeface="Times New Roman" panose="02020603050405020304" pitchFamily="18" charset="0"/>
                          <a:ea typeface="+mn-ea"/>
                          <a:cs typeface="Times New Roman" panose="02020603050405020304" pitchFamily="18" charset="0"/>
                        </a:rPr>
                        <a:t>char</a:t>
                      </a:r>
                      <a:endParaRPr lang="zh-CN" altLang="en-US" sz="12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dk1"/>
                          </a:solidFill>
                          <a:effectLst/>
                          <a:latin typeface="Times New Roman" panose="02020603050405020304" pitchFamily="18" charset="0"/>
                          <a:ea typeface="+mn-ea"/>
                          <a:cs typeface="Times New Roman" panose="02020603050405020304" pitchFamily="18" charset="0"/>
                        </a:rPr>
                        <a:t>char</a:t>
                      </a:r>
                      <a:endParaRPr lang="zh-CN" altLang="zh-CN" sz="12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630961291"/>
                  </a:ext>
                </a:extLst>
              </a:tr>
            </a:tbl>
          </a:graphicData>
        </a:graphic>
      </p:graphicFrame>
      <p:graphicFrame>
        <p:nvGraphicFramePr>
          <p:cNvPr id="7" name="表格 6">
            <a:extLst>
              <a:ext uri="{FF2B5EF4-FFF2-40B4-BE49-F238E27FC236}">
                <a16:creationId xmlns:a16="http://schemas.microsoft.com/office/drawing/2014/main" id="{FCBEBD98-4650-44F1-A79C-210B36EB0012}"/>
              </a:ext>
            </a:extLst>
          </p:cNvPr>
          <p:cNvGraphicFramePr>
            <a:graphicFrameLocks noGrp="1"/>
          </p:cNvGraphicFramePr>
          <p:nvPr>
            <p:extLst>
              <p:ext uri="{D42A27DB-BD31-4B8C-83A1-F6EECF244321}">
                <p14:modId xmlns:p14="http://schemas.microsoft.com/office/powerpoint/2010/main" val="3424514781"/>
              </p:ext>
            </p:extLst>
          </p:nvPr>
        </p:nvGraphicFramePr>
        <p:xfrm>
          <a:off x="1312159" y="5403830"/>
          <a:ext cx="9008001" cy="1044852"/>
        </p:xfrm>
        <a:graphic>
          <a:graphicData uri="http://schemas.openxmlformats.org/drawingml/2006/table">
            <a:tbl>
              <a:tblPr firstRow="1" firstCol="1" bandRow="1">
                <a:tableStyleId>{5C22544A-7EE6-4342-B048-85BDC9FD1C3A}</a:tableStyleId>
              </a:tblPr>
              <a:tblGrid>
                <a:gridCol w="1581095">
                  <a:extLst>
                    <a:ext uri="{9D8B030D-6E8A-4147-A177-3AD203B41FA5}">
                      <a16:colId xmlns:a16="http://schemas.microsoft.com/office/drawing/2014/main" val="308919202"/>
                    </a:ext>
                  </a:extLst>
                </a:gridCol>
                <a:gridCol w="2559813">
                  <a:extLst>
                    <a:ext uri="{9D8B030D-6E8A-4147-A177-3AD203B41FA5}">
                      <a16:colId xmlns:a16="http://schemas.microsoft.com/office/drawing/2014/main" val="4278836472"/>
                    </a:ext>
                  </a:extLst>
                </a:gridCol>
                <a:gridCol w="2342615">
                  <a:extLst>
                    <a:ext uri="{9D8B030D-6E8A-4147-A177-3AD203B41FA5}">
                      <a16:colId xmlns:a16="http://schemas.microsoft.com/office/drawing/2014/main" val="2065576491"/>
                    </a:ext>
                  </a:extLst>
                </a:gridCol>
                <a:gridCol w="2524478">
                  <a:extLst>
                    <a:ext uri="{9D8B030D-6E8A-4147-A177-3AD203B41FA5}">
                      <a16:colId xmlns:a16="http://schemas.microsoft.com/office/drawing/2014/main" val="1094078591"/>
                    </a:ext>
                  </a:extLst>
                </a:gridCol>
              </a:tblGrid>
              <a:tr h="26121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表名</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gridSpan="3">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属性</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6267835"/>
                  </a:ext>
                </a:extLst>
              </a:tr>
              <a:tr h="261213">
                <a:tc>
                  <a:txBody>
                    <a:bodyPr/>
                    <a:lstStyle/>
                    <a:p>
                      <a:pPr algn="ctr"/>
                      <a:r>
                        <a:rPr lang="en-US" sz="1200" b="1" kern="100">
                          <a:effectLst/>
                          <a:latin typeface="Times New Roman" panose="02020603050405020304" pitchFamily="18" charset="0"/>
                          <a:ea typeface="+mn-ea"/>
                          <a:cs typeface="Times New Roman" panose="02020603050405020304" pitchFamily="18" charset="0"/>
                        </a:rPr>
                        <a:t>Category</a:t>
                      </a:r>
                      <a:endParaRPr lang="zh-CN" sz="105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solidFill>
                            <a:srgbClr val="FF0000"/>
                          </a:solidFill>
                          <a:effectLst/>
                          <a:latin typeface="Times New Roman" panose="02020603050405020304" pitchFamily="18" charset="0"/>
                          <a:ea typeface="+mn-ea"/>
                          <a:cs typeface="Times New Roman" panose="02020603050405020304" pitchFamily="18" charset="0"/>
                        </a:rPr>
                        <a:t>CID</a:t>
                      </a:r>
                      <a:endParaRPr lang="zh-CN" sz="105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ea typeface="+mn-ea"/>
                          <a:cs typeface="Times New Roman" panose="02020603050405020304" pitchFamily="18" charset="0"/>
                        </a:rPr>
                        <a:t>CNAME</a:t>
                      </a:r>
                      <a:endParaRPr lang="zh-CN" sz="105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DESCRIPTION</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726755877"/>
                  </a:ext>
                </a:extLst>
              </a:tr>
              <a:tr h="26121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游戏类别</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solidFill>
                            <a:srgbClr val="FF0000"/>
                          </a:solidFill>
                          <a:effectLst/>
                          <a:latin typeface="Times New Roman" panose="02020603050405020304" pitchFamily="18" charset="0"/>
                          <a:ea typeface="+mn-ea"/>
                          <a:cs typeface="Times New Roman" panose="02020603050405020304" pitchFamily="18" charset="0"/>
                        </a:rPr>
                        <a:t>游戏</a:t>
                      </a:r>
                      <a:r>
                        <a:rPr lang="en-US" sz="1200" b="1" kern="100" dirty="0">
                          <a:solidFill>
                            <a:srgbClr val="FF0000"/>
                          </a:solidFill>
                          <a:effectLst/>
                          <a:latin typeface="Times New Roman" panose="02020603050405020304" pitchFamily="18" charset="0"/>
                          <a:ea typeface="+mn-ea"/>
                          <a:cs typeface="Times New Roman" panose="02020603050405020304" pitchFamily="18" charset="0"/>
                        </a:rPr>
                        <a:t>ID</a:t>
                      </a:r>
                      <a:endParaRPr lang="zh-CN" sz="105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类别名称</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描述</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3499268"/>
                  </a:ext>
                </a:extLst>
              </a:tr>
              <a:tr h="2612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chemeClr val="lt1"/>
                          </a:solidFill>
                          <a:effectLst/>
                          <a:latin typeface="Times New Roman" panose="02020603050405020304" pitchFamily="18" charset="0"/>
                          <a:ea typeface="+mn-ea"/>
                          <a:cs typeface="Times New Roman" panose="02020603050405020304" pitchFamily="18" charset="0"/>
                        </a:rPr>
                        <a:t>数据类型</a:t>
                      </a:r>
                    </a:p>
                  </a:txBody>
                  <a:tcPr marL="68580" marR="68580" marT="0" marB="0" anchor="ctr"/>
                </a:tc>
                <a:tc>
                  <a:txBody>
                    <a:bodyPr/>
                    <a:lstStyle/>
                    <a:p>
                      <a:pPr algn="ctr"/>
                      <a:r>
                        <a:rPr lang="en-US" altLang="zh-CN" sz="1200" b="1" kern="100" dirty="0">
                          <a:solidFill>
                            <a:srgbClr val="FF0000"/>
                          </a:solidFill>
                          <a:effectLst/>
                          <a:latin typeface="Times New Roman" panose="02020603050405020304" pitchFamily="18" charset="0"/>
                          <a:ea typeface="+mn-ea"/>
                          <a:cs typeface="Times New Roman" panose="02020603050405020304" pitchFamily="18" charset="0"/>
                        </a:rPr>
                        <a:t>int</a:t>
                      </a:r>
                      <a:endParaRPr lang="zh-CN" altLang="en-US" sz="12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dk1"/>
                          </a:solidFill>
                          <a:effectLst/>
                          <a:latin typeface="Times New Roman" panose="02020603050405020304" pitchFamily="18" charset="0"/>
                          <a:ea typeface="+mn-ea"/>
                          <a:cs typeface="Times New Roman" panose="02020603050405020304" pitchFamily="18" charset="0"/>
                        </a:rPr>
                        <a:t>char</a:t>
                      </a:r>
                      <a:endParaRPr lang="zh-CN" altLang="en-US" sz="12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dk1"/>
                          </a:solidFill>
                          <a:effectLst/>
                          <a:latin typeface="Times New Roman" panose="02020603050405020304" pitchFamily="18" charset="0"/>
                          <a:ea typeface="+mn-ea"/>
                          <a:cs typeface="Times New Roman" panose="02020603050405020304" pitchFamily="18" charset="0"/>
                        </a:rPr>
                        <a:t>char</a:t>
                      </a:r>
                      <a:endParaRPr lang="zh-CN" altLang="en-US" sz="12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101286976"/>
                  </a:ext>
                </a:extLst>
              </a:tr>
            </a:tbl>
          </a:graphicData>
        </a:graphic>
      </p:graphicFrame>
      <p:sp>
        <p:nvSpPr>
          <p:cNvPr id="2" name="文本框 1">
            <a:extLst>
              <a:ext uri="{FF2B5EF4-FFF2-40B4-BE49-F238E27FC236}">
                <a16:creationId xmlns:a16="http://schemas.microsoft.com/office/drawing/2014/main" id="{823EA7D3-9C72-4D6E-85C5-D4621D44A658}"/>
              </a:ext>
            </a:extLst>
          </p:cNvPr>
          <p:cNvSpPr txBox="1"/>
          <p:nvPr/>
        </p:nvSpPr>
        <p:spPr>
          <a:xfrm>
            <a:off x="2577663" y="3447359"/>
            <a:ext cx="559677" cy="348557"/>
          </a:xfrm>
          <a:prstGeom prst="rect">
            <a:avLst/>
          </a:prstGeom>
          <a:noFill/>
        </p:spPr>
        <p:txBody>
          <a:bodyPr wrap="square" rtlCol="0">
            <a:spAutoFit/>
          </a:bodyPr>
          <a:lstStyle/>
          <a:p>
            <a:pPr algn="just">
              <a:lnSpc>
                <a:spcPct val="130000"/>
              </a:lnSpc>
            </a:pPr>
            <a:r>
              <a:rPr lang="zh-CN" altLang="en-US" sz="1400" dirty="0">
                <a:solidFill>
                  <a:schemeClr val="tx2"/>
                </a:solidFill>
                <a:latin typeface="Times New Roman" panose="02020603050405020304" pitchFamily="18" charset="0"/>
                <a:cs typeface="Times New Roman" panose="02020603050405020304" pitchFamily="18" charset="0"/>
              </a:rPr>
              <a:t>主键</a:t>
            </a:r>
          </a:p>
        </p:txBody>
      </p:sp>
      <p:sp>
        <p:nvSpPr>
          <p:cNvPr id="9" name="文本框 8">
            <a:extLst>
              <a:ext uri="{FF2B5EF4-FFF2-40B4-BE49-F238E27FC236}">
                <a16:creationId xmlns:a16="http://schemas.microsoft.com/office/drawing/2014/main" id="{F8CC8BA3-4E0C-4981-9B84-63F8ADA9AE1C}"/>
              </a:ext>
            </a:extLst>
          </p:cNvPr>
          <p:cNvSpPr txBox="1"/>
          <p:nvPr/>
        </p:nvSpPr>
        <p:spPr>
          <a:xfrm>
            <a:off x="3075905" y="4982450"/>
            <a:ext cx="559677" cy="348557"/>
          </a:xfrm>
          <a:prstGeom prst="rect">
            <a:avLst/>
          </a:prstGeom>
          <a:noFill/>
        </p:spPr>
        <p:txBody>
          <a:bodyPr wrap="square" rtlCol="0">
            <a:spAutoFit/>
          </a:bodyPr>
          <a:lstStyle/>
          <a:p>
            <a:pPr algn="just">
              <a:lnSpc>
                <a:spcPct val="130000"/>
              </a:lnSpc>
            </a:pPr>
            <a:r>
              <a:rPr lang="zh-CN" altLang="en-US" sz="1400" dirty="0">
                <a:solidFill>
                  <a:schemeClr val="tx2"/>
                </a:solidFill>
                <a:latin typeface="Times New Roman" panose="02020603050405020304" pitchFamily="18" charset="0"/>
                <a:cs typeface="Times New Roman" panose="02020603050405020304" pitchFamily="18" charset="0"/>
              </a:rPr>
              <a:t>主键</a:t>
            </a:r>
          </a:p>
        </p:txBody>
      </p:sp>
      <p:sp>
        <p:nvSpPr>
          <p:cNvPr id="10" name="文本框 9">
            <a:extLst>
              <a:ext uri="{FF2B5EF4-FFF2-40B4-BE49-F238E27FC236}">
                <a16:creationId xmlns:a16="http://schemas.microsoft.com/office/drawing/2014/main" id="{582275D2-718F-4915-963B-309850813A9E}"/>
              </a:ext>
            </a:extLst>
          </p:cNvPr>
          <p:cNvSpPr txBox="1"/>
          <p:nvPr/>
        </p:nvSpPr>
        <p:spPr>
          <a:xfrm>
            <a:off x="3906220" y="6448682"/>
            <a:ext cx="559677" cy="348557"/>
          </a:xfrm>
          <a:prstGeom prst="rect">
            <a:avLst/>
          </a:prstGeom>
          <a:noFill/>
        </p:spPr>
        <p:txBody>
          <a:bodyPr wrap="square" rtlCol="0">
            <a:spAutoFit/>
          </a:bodyPr>
          <a:lstStyle/>
          <a:p>
            <a:pPr algn="just">
              <a:lnSpc>
                <a:spcPct val="130000"/>
              </a:lnSpc>
            </a:pPr>
            <a:r>
              <a:rPr lang="zh-CN" altLang="en-US" sz="1400" dirty="0">
                <a:solidFill>
                  <a:schemeClr val="tx2"/>
                </a:solidFill>
                <a:latin typeface="Times New Roman" panose="02020603050405020304" pitchFamily="18" charset="0"/>
                <a:cs typeface="Times New Roman" panose="02020603050405020304" pitchFamily="18" charset="0"/>
              </a:rPr>
              <a:t>主键</a:t>
            </a:r>
          </a:p>
        </p:txBody>
      </p:sp>
      <p:sp>
        <p:nvSpPr>
          <p:cNvPr id="11" name="文本框 10">
            <a:extLst>
              <a:ext uri="{FF2B5EF4-FFF2-40B4-BE49-F238E27FC236}">
                <a16:creationId xmlns:a16="http://schemas.microsoft.com/office/drawing/2014/main" id="{C57F6301-1DE4-4685-B359-1F9C3A2ADEDD}"/>
              </a:ext>
            </a:extLst>
          </p:cNvPr>
          <p:cNvSpPr txBox="1"/>
          <p:nvPr/>
        </p:nvSpPr>
        <p:spPr>
          <a:xfrm>
            <a:off x="6527238" y="4982450"/>
            <a:ext cx="1853763" cy="348557"/>
          </a:xfrm>
          <a:prstGeom prst="rect">
            <a:avLst/>
          </a:prstGeom>
          <a:noFill/>
        </p:spPr>
        <p:txBody>
          <a:bodyPr wrap="square" rtlCol="0">
            <a:spAutoFit/>
          </a:bodyPr>
          <a:lstStyle/>
          <a:p>
            <a:pPr algn="just">
              <a:lnSpc>
                <a:spcPct val="130000"/>
              </a:lnSpc>
            </a:pPr>
            <a:r>
              <a:rPr lang="zh-CN" altLang="en-US" sz="1400" dirty="0">
                <a:solidFill>
                  <a:schemeClr val="tx2"/>
                </a:solidFill>
                <a:latin typeface="Times New Roman" panose="02020603050405020304" pitchFamily="18" charset="0"/>
                <a:cs typeface="Times New Roman" panose="02020603050405020304" pitchFamily="18" charset="0"/>
              </a:rPr>
              <a:t>外键 </a:t>
            </a:r>
            <a:r>
              <a:rPr lang="en-US" altLang="zh-CN" sz="1400" dirty="0" err="1">
                <a:solidFill>
                  <a:schemeClr val="tx2"/>
                </a:solidFill>
                <a:latin typeface="Times New Roman" panose="02020603050405020304" pitchFamily="18" charset="0"/>
                <a:cs typeface="Times New Roman" panose="02020603050405020304" pitchFamily="18" charset="0"/>
              </a:rPr>
              <a:t>Gategory.CID</a:t>
            </a:r>
            <a:endParaRPr lang="zh-CN" altLang="en-US" sz="1400" dirty="0">
              <a:solidFill>
                <a:schemeClr val="tx2"/>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F8BD6BC9-FAEC-4442-886B-7663FDBE2BCD}"/>
              </a:ext>
            </a:extLst>
          </p:cNvPr>
          <p:cNvSpPr txBox="1"/>
          <p:nvPr/>
        </p:nvSpPr>
        <p:spPr>
          <a:xfrm>
            <a:off x="8018080" y="3447358"/>
            <a:ext cx="1591004" cy="348557"/>
          </a:xfrm>
          <a:prstGeom prst="rect">
            <a:avLst/>
          </a:prstGeom>
          <a:noFill/>
        </p:spPr>
        <p:txBody>
          <a:bodyPr wrap="square" rtlCol="0">
            <a:spAutoFit/>
          </a:bodyPr>
          <a:lstStyle/>
          <a:p>
            <a:pPr algn="just">
              <a:lnSpc>
                <a:spcPct val="130000"/>
              </a:lnSpc>
            </a:pPr>
            <a:r>
              <a:rPr lang="zh-CN" altLang="en-US" sz="1400" dirty="0">
                <a:solidFill>
                  <a:schemeClr val="tx2"/>
                </a:solidFill>
                <a:latin typeface="Times New Roman" panose="02020603050405020304" pitchFamily="18" charset="0"/>
                <a:cs typeface="Times New Roman" panose="02020603050405020304" pitchFamily="18" charset="0"/>
              </a:rPr>
              <a:t>外键 </a:t>
            </a:r>
            <a:r>
              <a:rPr lang="en-US" altLang="zh-CN" sz="1400" dirty="0" err="1">
                <a:solidFill>
                  <a:schemeClr val="tx2"/>
                </a:solidFill>
                <a:latin typeface="Times New Roman" panose="02020603050405020304" pitchFamily="18" charset="0"/>
                <a:cs typeface="Times New Roman" panose="02020603050405020304" pitchFamily="18" charset="0"/>
              </a:rPr>
              <a:t>Rank.RID</a:t>
            </a:r>
            <a:endParaRPr lang="zh-CN" altLang="en-US" sz="1400" dirty="0">
              <a:solidFill>
                <a:schemeClr val="tx2"/>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862072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表格分析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graphicFrame>
        <p:nvGraphicFramePr>
          <p:cNvPr id="15" name="表格 14">
            <a:extLst>
              <a:ext uri="{FF2B5EF4-FFF2-40B4-BE49-F238E27FC236}">
                <a16:creationId xmlns:a16="http://schemas.microsoft.com/office/drawing/2014/main" id="{3FC9DCBF-3E52-4A8E-8605-9A1B2113180C}"/>
              </a:ext>
            </a:extLst>
          </p:cNvPr>
          <p:cNvGraphicFramePr>
            <a:graphicFrameLocks noGrp="1"/>
          </p:cNvGraphicFramePr>
          <p:nvPr>
            <p:extLst>
              <p:ext uri="{D42A27DB-BD31-4B8C-83A1-F6EECF244321}">
                <p14:modId xmlns:p14="http://schemas.microsoft.com/office/powerpoint/2010/main" val="4114617463"/>
              </p:ext>
            </p:extLst>
          </p:nvPr>
        </p:nvGraphicFramePr>
        <p:xfrm>
          <a:off x="1592000" y="2353541"/>
          <a:ext cx="9008000" cy="1072959"/>
        </p:xfrm>
        <a:graphic>
          <a:graphicData uri="http://schemas.openxmlformats.org/drawingml/2006/table">
            <a:tbl>
              <a:tblPr firstRow="1" firstCol="1" bandRow="1">
                <a:tableStyleId>{5C22544A-7EE6-4342-B048-85BDC9FD1C3A}</a:tableStyleId>
              </a:tblPr>
              <a:tblGrid>
                <a:gridCol w="1225619">
                  <a:extLst>
                    <a:ext uri="{9D8B030D-6E8A-4147-A177-3AD203B41FA5}">
                      <a16:colId xmlns:a16="http://schemas.microsoft.com/office/drawing/2014/main" val="2763002487"/>
                    </a:ext>
                  </a:extLst>
                </a:gridCol>
                <a:gridCol w="918112">
                  <a:extLst>
                    <a:ext uri="{9D8B030D-6E8A-4147-A177-3AD203B41FA5}">
                      <a16:colId xmlns:a16="http://schemas.microsoft.com/office/drawing/2014/main" val="3774284122"/>
                    </a:ext>
                  </a:extLst>
                </a:gridCol>
                <a:gridCol w="1240145">
                  <a:extLst>
                    <a:ext uri="{9D8B030D-6E8A-4147-A177-3AD203B41FA5}">
                      <a16:colId xmlns:a16="http://schemas.microsoft.com/office/drawing/2014/main" val="2255233732"/>
                    </a:ext>
                  </a:extLst>
                </a:gridCol>
                <a:gridCol w="1228393">
                  <a:extLst>
                    <a:ext uri="{9D8B030D-6E8A-4147-A177-3AD203B41FA5}">
                      <a16:colId xmlns:a16="http://schemas.microsoft.com/office/drawing/2014/main" val="3558547394"/>
                    </a:ext>
                  </a:extLst>
                </a:gridCol>
                <a:gridCol w="1060940">
                  <a:extLst>
                    <a:ext uri="{9D8B030D-6E8A-4147-A177-3AD203B41FA5}">
                      <a16:colId xmlns:a16="http://schemas.microsoft.com/office/drawing/2014/main" val="2999470663"/>
                    </a:ext>
                  </a:extLst>
                </a:gridCol>
                <a:gridCol w="1247361">
                  <a:extLst>
                    <a:ext uri="{9D8B030D-6E8A-4147-A177-3AD203B41FA5}">
                      <a16:colId xmlns:a16="http://schemas.microsoft.com/office/drawing/2014/main" val="3852404555"/>
                    </a:ext>
                  </a:extLst>
                </a:gridCol>
                <a:gridCol w="1234269">
                  <a:extLst>
                    <a:ext uri="{9D8B030D-6E8A-4147-A177-3AD203B41FA5}">
                      <a16:colId xmlns:a16="http://schemas.microsoft.com/office/drawing/2014/main" val="1160929270"/>
                    </a:ext>
                  </a:extLst>
                </a:gridCol>
                <a:gridCol w="853161">
                  <a:extLst>
                    <a:ext uri="{9D8B030D-6E8A-4147-A177-3AD203B41FA5}">
                      <a16:colId xmlns:a16="http://schemas.microsoft.com/office/drawing/2014/main" val="177422019"/>
                    </a:ext>
                  </a:extLst>
                </a:gridCol>
              </a:tblGrid>
              <a:tr h="0">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表名</a:t>
                      </a:r>
                    </a:p>
                  </a:txBody>
                  <a:tcPr marL="68580" marR="68580" marT="0" marB="0" anchor="ctr"/>
                </a:tc>
                <a:tc gridSpan="7">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属性</a:t>
                      </a: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9764473"/>
                  </a:ext>
                </a:extLst>
              </a:tr>
              <a:tr h="296693">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Battle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GID</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PLAYER1</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PLAYER2</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ea typeface="+mn-ea"/>
                          <a:cs typeface="Times New Roman" panose="02020603050405020304" pitchFamily="18" charset="0"/>
                        </a:rPr>
                        <a:t>WINNER</a:t>
                      </a:r>
                      <a:endParaRPr lang="zh-CN" sz="12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STATUS</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ea typeface="+mn-ea"/>
                          <a:cs typeface="Times New Roman" panose="02020603050405020304" pitchFamily="18" charset="0"/>
                        </a:rPr>
                        <a:t>TIME</a:t>
                      </a:r>
                      <a:endParaRPr lang="zh-CN" sz="12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ea typeface="+mn-ea"/>
                          <a:cs typeface="Times New Roman" panose="02020603050405020304" pitchFamily="18" charset="0"/>
                        </a:rPr>
                        <a:t>DUR</a:t>
                      </a:r>
                      <a:endParaRPr lang="zh-CN" sz="1200" b="1" kern="10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72979456"/>
                  </a:ext>
                </a:extLst>
              </a:tr>
              <a:tr h="29669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对战</a:t>
                      </a:r>
                    </a:p>
                  </a:txBody>
                  <a:tcPr marL="68580" marR="68580" marT="0" marB="0" anchor="ctr"/>
                </a:tc>
                <a:tc>
                  <a:txBody>
                    <a:bodyPr/>
                    <a:lstStyle/>
                    <a:p>
                      <a:pPr algn="ctr"/>
                      <a:r>
                        <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游戏</a:t>
                      </a: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ID</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玩家</a:t>
                      </a: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1</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玩家</a:t>
                      </a: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2</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胜者</a:t>
                      </a:r>
                    </a:p>
                  </a:txBody>
                  <a:tcPr marL="68580" marR="68580" marT="0" marB="0" anchor="ctr"/>
                </a:tc>
                <a:tc>
                  <a:txBody>
                    <a:bodyPr/>
                    <a:lstStyle/>
                    <a:p>
                      <a:pPr algn="ctr"/>
                      <a:r>
                        <a:rPr lang="zh-CN" sz="1200" b="1" kern="100">
                          <a:effectLst/>
                          <a:latin typeface="Times New Roman" panose="02020603050405020304" pitchFamily="18" charset="0"/>
                          <a:ea typeface="+mn-ea"/>
                          <a:cs typeface="Times New Roman" panose="02020603050405020304" pitchFamily="18" charset="0"/>
                        </a:rPr>
                        <a:t>状态</a:t>
                      </a: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开始时间</a:t>
                      </a: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时长</a:t>
                      </a:r>
                    </a:p>
                  </a:txBody>
                  <a:tcPr marL="68580" marR="68580" marT="0" marB="0" anchor="ctr"/>
                </a:tc>
                <a:extLst>
                  <a:ext uri="{0D108BD9-81ED-4DB2-BD59-A6C34878D82A}">
                    <a16:rowId xmlns:a16="http://schemas.microsoft.com/office/drawing/2014/main" val="3225505340"/>
                  </a:ext>
                </a:extLst>
              </a:tr>
              <a:tr h="2966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chemeClr val="lt1"/>
                          </a:solidFill>
                          <a:effectLst/>
                          <a:latin typeface="Times New Roman" panose="02020603050405020304" pitchFamily="18" charset="0"/>
                          <a:ea typeface="+mn-ea"/>
                          <a:cs typeface="Times New Roman" panose="02020603050405020304" pitchFamily="18" charset="0"/>
                        </a:rPr>
                        <a:t>数据类型</a:t>
                      </a:r>
                    </a:p>
                  </a:txBody>
                  <a:tcPr marL="68580" marR="68580" marT="0" marB="0" anchor="ctr"/>
                </a:tc>
                <a:tc>
                  <a:txBody>
                    <a:bodyPr/>
                    <a:lstStyle/>
                    <a:p>
                      <a:pPr algn="ctr"/>
                      <a:r>
                        <a:rPr lang="en-US" alt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int</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int</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int</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int</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char</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datetime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time(7)</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733468727"/>
                  </a:ext>
                </a:extLst>
              </a:tr>
            </a:tbl>
          </a:graphicData>
        </a:graphic>
      </p:graphicFrame>
      <p:graphicFrame>
        <p:nvGraphicFramePr>
          <p:cNvPr id="16" name="表格 15">
            <a:extLst>
              <a:ext uri="{FF2B5EF4-FFF2-40B4-BE49-F238E27FC236}">
                <a16:creationId xmlns:a16="http://schemas.microsoft.com/office/drawing/2014/main" id="{63A9199A-CA2B-4BF5-A2BD-91D3732DE3FD}"/>
              </a:ext>
            </a:extLst>
          </p:cNvPr>
          <p:cNvGraphicFramePr>
            <a:graphicFrameLocks noGrp="1"/>
          </p:cNvGraphicFramePr>
          <p:nvPr>
            <p:extLst>
              <p:ext uri="{D42A27DB-BD31-4B8C-83A1-F6EECF244321}">
                <p14:modId xmlns:p14="http://schemas.microsoft.com/office/powerpoint/2010/main" val="2188586347"/>
              </p:ext>
            </p:extLst>
          </p:nvPr>
        </p:nvGraphicFramePr>
        <p:xfrm>
          <a:off x="1592001" y="4640699"/>
          <a:ext cx="9007999" cy="1186772"/>
        </p:xfrm>
        <a:graphic>
          <a:graphicData uri="http://schemas.openxmlformats.org/drawingml/2006/table">
            <a:tbl>
              <a:tblPr firstRow="1" firstCol="1" bandRow="1">
                <a:tableStyleId>{5C22544A-7EE6-4342-B048-85BDC9FD1C3A}</a:tableStyleId>
              </a:tblPr>
              <a:tblGrid>
                <a:gridCol w="1252113">
                  <a:extLst>
                    <a:ext uri="{9D8B030D-6E8A-4147-A177-3AD203B41FA5}">
                      <a16:colId xmlns:a16="http://schemas.microsoft.com/office/drawing/2014/main" val="334218817"/>
                    </a:ext>
                  </a:extLst>
                </a:gridCol>
                <a:gridCol w="1295864">
                  <a:extLst>
                    <a:ext uri="{9D8B030D-6E8A-4147-A177-3AD203B41FA5}">
                      <a16:colId xmlns:a16="http://schemas.microsoft.com/office/drawing/2014/main" val="1799969974"/>
                    </a:ext>
                  </a:extLst>
                </a:gridCol>
                <a:gridCol w="1496069">
                  <a:extLst>
                    <a:ext uri="{9D8B030D-6E8A-4147-A177-3AD203B41FA5}">
                      <a16:colId xmlns:a16="http://schemas.microsoft.com/office/drawing/2014/main" val="488797300"/>
                    </a:ext>
                  </a:extLst>
                </a:gridCol>
                <a:gridCol w="1231470">
                  <a:extLst>
                    <a:ext uri="{9D8B030D-6E8A-4147-A177-3AD203B41FA5}">
                      <a16:colId xmlns:a16="http://schemas.microsoft.com/office/drawing/2014/main" val="415691231"/>
                    </a:ext>
                  </a:extLst>
                </a:gridCol>
                <a:gridCol w="1447025">
                  <a:extLst>
                    <a:ext uri="{9D8B030D-6E8A-4147-A177-3AD203B41FA5}">
                      <a16:colId xmlns:a16="http://schemas.microsoft.com/office/drawing/2014/main" val="1194027562"/>
                    </a:ext>
                  </a:extLst>
                </a:gridCol>
                <a:gridCol w="2285458">
                  <a:extLst>
                    <a:ext uri="{9D8B030D-6E8A-4147-A177-3AD203B41FA5}">
                      <a16:colId xmlns:a16="http://schemas.microsoft.com/office/drawing/2014/main" val="3432604629"/>
                    </a:ext>
                  </a:extLst>
                </a:gridCol>
              </a:tblGrid>
              <a:tr h="29669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表名</a:t>
                      </a:r>
                    </a:p>
                  </a:txBody>
                  <a:tcPr marL="68580" marR="68580" marT="0" marB="0" anchor="ctr"/>
                </a:tc>
                <a:tc gridSpan="5">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属性</a:t>
                      </a: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070529"/>
                  </a:ext>
                </a:extLst>
              </a:tr>
              <a:tr h="296693">
                <a:tc>
                  <a:txBody>
                    <a:bodyPr/>
                    <a:lstStyle/>
                    <a:p>
                      <a:pPr algn="ctr"/>
                      <a:r>
                        <a:rPr lang="en-US" sz="1200" b="1" kern="100">
                          <a:effectLst/>
                          <a:latin typeface="Times New Roman" panose="02020603050405020304" pitchFamily="18" charset="0"/>
                          <a:ea typeface="+mn-ea"/>
                          <a:cs typeface="Times New Roman" panose="02020603050405020304" pitchFamily="18" charset="0"/>
                        </a:rPr>
                        <a:t>Rank</a:t>
                      </a:r>
                      <a:endParaRPr lang="zh-CN" sz="12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solidFill>
                            <a:srgbClr val="FF0000"/>
                          </a:solidFill>
                          <a:effectLst/>
                          <a:latin typeface="Times New Roman" panose="02020603050405020304" pitchFamily="18" charset="0"/>
                          <a:ea typeface="+mn-ea"/>
                          <a:cs typeface="Times New Roman" panose="02020603050405020304" pitchFamily="18" charset="0"/>
                        </a:rPr>
                        <a:t>RID</a:t>
                      </a:r>
                      <a:endParaRPr lang="zh-CN" sz="12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RNAME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SCORE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UP_SCORE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DESCRIPTION</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634796867"/>
                  </a:ext>
                </a:extLst>
              </a:tr>
              <a:tr h="29669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等级</a:t>
                      </a:r>
                    </a:p>
                  </a:txBody>
                  <a:tcPr marL="68580" marR="68580" marT="0" marB="0" anchor="ctr"/>
                </a:tc>
                <a:tc>
                  <a:txBody>
                    <a:bodyPr/>
                    <a:lstStyle/>
                    <a:p>
                      <a:pPr algn="ctr"/>
                      <a:r>
                        <a:rPr lang="zh-CN" sz="1200" b="1" kern="100" dirty="0">
                          <a:solidFill>
                            <a:srgbClr val="FF0000"/>
                          </a:solidFill>
                          <a:effectLst/>
                          <a:latin typeface="Times New Roman" panose="02020603050405020304" pitchFamily="18" charset="0"/>
                          <a:ea typeface="+mn-ea"/>
                          <a:cs typeface="Times New Roman" panose="02020603050405020304" pitchFamily="18" charset="0"/>
                        </a:rPr>
                        <a:t>等级</a:t>
                      </a:r>
                      <a:r>
                        <a:rPr lang="en-US" sz="1200" b="1" kern="100" dirty="0">
                          <a:solidFill>
                            <a:srgbClr val="FF0000"/>
                          </a:solidFill>
                          <a:effectLst/>
                          <a:latin typeface="Times New Roman" panose="02020603050405020304" pitchFamily="18" charset="0"/>
                          <a:ea typeface="+mn-ea"/>
                          <a:cs typeface="Times New Roman" panose="02020603050405020304" pitchFamily="18" charset="0"/>
                        </a:rPr>
                        <a:t>ID</a:t>
                      </a:r>
                      <a:endParaRPr lang="zh-CN" sz="12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等级名</a:t>
                      </a:r>
                    </a:p>
                  </a:txBody>
                  <a:tcPr marL="68580" marR="68580" marT="0" marB="0" anchor="ctr"/>
                </a:tc>
                <a:tc>
                  <a:txBody>
                    <a:bodyPr/>
                    <a:lstStyle/>
                    <a:p>
                      <a:pPr algn="ctr"/>
                      <a:r>
                        <a:rPr lang="zh-CN" sz="1200" b="1" kern="100">
                          <a:effectLst/>
                          <a:latin typeface="Times New Roman" panose="02020603050405020304" pitchFamily="18" charset="0"/>
                          <a:ea typeface="+mn-ea"/>
                          <a:cs typeface="Times New Roman" panose="02020603050405020304" pitchFamily="18" charset="0"/>
                        </a:rPr>
                        <a:t>等级分</a:t>
                      </a:r>
                    </a:p>
                  </a:txBody>
                  <a:tcPr marL="68580" marR="68580" marT="0" marB="0" anchor="ctr"/>
                </a:tc>
                <a:tc>
                  <a:txBody>
                    <a:bodyPr/>
                    <a:lstStyle/>
                    <a:p>
                      <a:pPr algn="ctr"/>
                      <a:r>
                        <a:rPr lang="zh-CN" sz="1200" b="1" kern="100">
                          <a:effectLst/>
                          <a:latin typeface="Times New Roman" panose="02020603050405020304" pitchFamily="18" charset="0"/>
                          <a:ea typeface="+mn-ea"/>
                          <a:cs typeface="Times New Roman" panose="02020603050405020304" pitchFamily="18" charset="0"/>
                        </a:rPr>
                        <a:t>升级分</a:t>
                      </a: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描述</a:t>
                      </a:r>
                    </a:p>
                  </a:txBody>
                  <a:tcPr marL="68580" marR="68580" marT="0" marB="0" anchor="ctr"/>
                </a:tc>
                <a:extLst>
                  <a:ext uri="{0D108BD9-81ED-4DB2-BD59-A6C34878D82A}">
                    <a16:rowId xmlns:a16="http://schemas.microsoft.com/office/drawing/2014/main" val="2914792108"/>
                  </a:ext>
                </a:extLst>
              </a:tr>
              <a:tr h="296693">
                <a:tc>
                  <a:txBody>
                    <a:bodyPr/>
                    <a:lstStyle/>
                    <a:p>
                      <a:pPr algn="ctr"/>
                      <a:r>
                        <a:rPr lang="zh-CN" altLang="en-US" sz="1200" b="1" kern="100" dirty="0">
                          <a:effectLst/>
                          <a:latin typeface="Times New Roman" panose="02020603050405020304" pitchFamily="18" charset="0"/>
                          <a:ea typeface="+mn-ea"/>
                          <a:cs typeface="Times New Roman" panose="02020603050405020304" pitchFamily="18" charset="0"/>
                        </a:rPr>
                        <a:t>数据类型</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solidFill>
                            <a:srgbClr val="FF0000"/>
                          </a:solidFill>
                          <a:effectLst/>
                          <a:latin typeface="Times New Roman" panose="02020603050405020304" pitchFamily="18" charset="0"/>
                          <a:ea typeface="+mn-ea"/>
                          <a:cs typeface="Times New Roman" panose="02020603050405020304" pitchFamily="18" charset="0"/>
                        </a:rPr>
                        <a:t>int</a:t>
                      </a:r>
                      <a:endParaRPr lang="zh-CN" sz="12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char</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int</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int</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a:effectLst/>
                          <a:latin typeface="Times New Roman" panose="02020603050405020304" pitchFamily="18" charset="0"/>
                          <a:ea typeface="+mn-ea"/>
                          <a:cs typeface="Times New Roman" panose="02020603050405020304" pitchFamily="18" charset="0"/>
                        </a:rPr>
                        <a:t>char</a:t>
                      </a:r>
                      <a:endParaRPr lang="zh-CN" alt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970496087"/>
                  </a:ext>
                </a:extLst>
              </a:tr>
            </a:tbl>
          </a:graphicData>
        </a:graphic>
      </p:graphicFrame>
      <p:sp>
        <p:nvSpPr>
          <p:cNvPr id="7" name="文本框 6">
            <a:extLst>
              <a:ext uri="{FF2B5EF4-FFF2-40B4-BE49-F238E27FC236}">
                <a16:creationId xmlns:a16="http://schemas.microsoft.com/office/drawing/2014/main" id="{60C5B9FD-5B65-4BDC-9D1B-3D7315534262}"/>
              </a:ext>
            </a:extLst>
          </p:cNvPr>
          <p:cNvSpPr txBox="1"/>
          <p:nvPr/>
        </p:nvSpPr>
        <p:spPr>
          <a:xfrm>
            <a:off x="2825280" y="3523460"/>
            <a:ext cx="3476297" cy="907428"/>
          </a:xfrm>
          <a:prstGeom prst="rect">
            <a:avLst/>
          </a:prstGeom>
          <a:noFill/>
        </p:spPr>
        <p:txBody>
          <a:bodyPr wrap="square" rtlCol="0">
            <a:spAutoFit/>
          </a:bodyPr>
          <a:lstStyle/>
          <a:p>
            <a:pPr algn="just">
              <a:lnSpc>
                <a:spcPct val="130000"/>
              </a:lnSpc>
            </a:pPr>
            <a:r>
              <a:rPr lang="zh-CN" altLang="en-US" sz="1400" dirty="0">
                <a:solidFill>
                  <a:schemeClr val="tx2"/>
                </a:solidFill>
              </a:rPr>
              <a:t>联合主键：</a:t>
            </a:r>
            <a:r>
              <a:rPr lang="en-US" altLang="zh-CN" sz="1400" dirty="0">
                <a:solidFill>
                  <a:schemeClr val="tx2"/>
                </a:solidFill>
              </a:rPr>
              <a:t>(GID,PLAYER1,PLAYER2)</a:t>
            </a:r>
          </a:p>
          <a:p>
            <a:pPr algn="just">
              <a:lnSpc>
                <a:spcPct val="130000"/>
              </a:lnSpc>
            </a:pPr>
            <a:r>
              <a:rPr lang="zh-CN" altLang="en-US" sz="1400" dirty="0">
                <a:solidFill>
                  <a:schemeClr val="tx2"/>
                </a:solidFill>
              </a:rPr>
              <a:t>外键：</a:t>
            </a:r>
            <a:r>
              <a:rPr lang="en-US" altLang="zh-CN" sz="1400" dirty="0">
                <a:solidFill>
                  <a:schemeClr val="tx2"/>
                </a:solidFill>
              </a:rPr>
              <a:t>GID,PLAYER1,PALYER2</a:t>
            </a:r>
          </a:p>
          <a:p>
            <a:pPr algn="just">
              <a:lnSpc>
                <a:spcPct val="130000"/>
              </a:lnSpc>
            </a:pPr>
            <a:r>
              <a:rPr lang="en-US" altLang="zh-CN" sz="1400" dirty="0">
                <a:solidFill>
                  <a:schemeClr val="tx2"/>
                </a:solidFill>
              </a:rPr>
              <a:t>PALYER1 ,PLAYER2 </a:t>
            </a:r>
            <a:r>
              <a:rPr lang="zh-CN" altLang="en-US" sz="1400" dirty="0">
                <a:solidFill>
                  <a:schemeClr val="tx2"/>
                </a:solidFill>
              </a:rPr>
              <a:t>内容 </a:t>
            </a:r>
            <a:r>
              <a:rPr lang="en-US" altLang="zh-CN" sz="1400" dirty="0" err="1">
                <a:solidFill>
                  <a:schemeClr val="tx2"/>
                </a:solidFill>
              </a:rPr>
              <a:t>Players.PID</a:t>
            </a:r>
            <a:endParaRPr lang="zh-CN" altLang="en-US" sz="1400" dirty="0">
              <a:solidFill>
                <a:schemeClr val="tx2"/>
              </a:solidFill>
            </a:endParaRPr>
          </a:p>
        </p:txBody>
      </p:sp>
      <p:sp>
        <p:nvSpPr>
          <p:cNvPr id="8" name="文本框 7">
            <a:extLst>
              <a:ext uri="{FF2B5EF4-FFF2-40B4-BE49-F238E27FC236}">
                <a16:creationId xmlns:a16="http://schemas.microsoft.com/office/drawing/2014/main" id="{51154CB9-F719-4B19-A926-F68CBF52AFFE}"/>
              </a:ext>
            </a:extLst>
          </p:cNvPr>
          <p:cNvSpPr txBox="1"/>
          <p:nvPr/>
        </p:nvSpPr>
        <p:spPr>
          <a:xfrm>
            <a:off x="2957814" y="6007593"/>
            <a:ext cx="3476297" cy="348557"/>
          </a:xfrm>
          <a:prstGeom prst="rect">
            <a:avLst/>
          </a:prstGeom>
          <a:noFill/>
        </p:spPr>
        <p:txBody>
          <a:bodyPr wrap="square" rtlCol="0">
            <a:spAutoFit/>
          </a:bodyPr>
          <a:lstStyle/>
          <a:p>
            <a:pPr algn="just">
              <a:lnSpc>
                <a:spcPct val="130000"/>
              </a:lnSpc>
            </a:pPr>
            <a:r>
              <a:rPr lang="zh-CN" altLang="en-US" sz="1400" dirty="0">
                <a:solidFill>
                  <a:schemeClr val="tx2"/>
                </a:solidFill>
              </a:rPr>
              <a:t>主键：</a:t>
            </a:r>
            <a:r>
              <a:rPr lang="en-US" altLang="zh-CN" sz="1400" dirty="0">
                <a:solidFill>
                  <a:schemeClr val="tx2"/>
                </a:solidFill>
              </a:rPr>
              <a:t>RID</a:t>
            </a:r>
          </a:p>
        </p:txBody>
      </p:sp>
    </p:spTree>
    <p:custDataLst>
      <p:tags r:id="rId1"/>
    </p:custDataLst>
    <p:extLst>
      <p:ext uri="{BB962C8B-B14F-4D97-AF65-F5344CB8AC3E}">
        <p14:creationId xmlns:p14="http://schemas.microsoft.com/office/powerpoint/2010/main" val="1910367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研讨题目</a:t>
            </a:r>
          </a:p>
        </p:txBody>
      </p:sp>
      <p:sp>
        <p:nvSpPr>
          <p:cNvPr id="35" name="文本框 34"/>
          <p:cNvSpPr txBox="1"/>
          <p:nvPr/>
        </p:nvSpPr>
        <p:spPr>
          <a:xfrm>
            <a:off x="515938" y="2191119"/>
            <a:ext cx="11233376" cy="4152099"/>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algn="l">
              <a:lnSpc>
                <a:spcPct val="120000"/>
              </a:lnSpc>
              <a:spcBef>
                <a:spcPts val="600"/>
              </a:spcBef>
            </a:pPr>
            <a:r>
              <a:rPr lang="en-US" altLang="zh-CN" b="1" kern="0" dirty="0">
                <a:latin typeface="Times New Roman" panose="02020603050405020304" pitchFamily="18" charset="0"/>
                <a:ea typeface="Tahoma" panose="020B0604030504040204" pitchFamily="34" charset="0"/>
                <a:cs typeface="Times New Roman" panose="02020603050405020304" pitchFamily="18" charset="0"/>
              </a:rPr>
              <a:t>1. </a:t>
            </a:r>
            <a:r>
              <a:rPr lang="zh-CN" altLang="en-US" dirty="0"/>
              <a:t>什么是聚集索引？什么是非聚集索引？索引的作用是什么？请说明上周实验题</a:t>
            </a:r>
            <a:r>
              <a:rPr lang="en-US" altLang="zh-CN" dirty="0"/>
              <a:t>1</a:t>
            </a:r>
            <a:r>
              <a:rPr lang="zh-CN" altLang="en-US" dirty="0"/>
              <a:t>的验证过程及所得到的结果。</a:t>
            </a:r>
            <a:endParaRPr lang="en-US" altLang="zh-CN" dirty="0">
              <a:latin typeface="Times New Roman" panose="02020603050405020304" pitchFamily="18" charset="0"/>
              <a:ea typeface="Tahoma" panose="020B0604030504040204" pitchFamily="34" charset="0"/>
              <a:cs typeface="Times New Roman" panose="02020603050405020304" pitchFamily="18" charset="0"/>
            </a:endParaRPr>
          </a:p>
          <a:p>
            <a:pPr algn="l">
              <a:lnSpc>
                <a:spcPct val="120000"/>
              </a:lnSpc>
              <a:spcBef>
                <a:spcPts val="600"/>
              </a:spcBef>
            </a:pPr>
            <a:r>
              <a:rPr lang="en-US" altLang="zh-CN" b="1" dirty="0">
                <a:latin typeface="Times New Roman" panose="02020603050405020304" pitchFamily="18" charset="0"/>
                <a:ea typeface="Tahoma" panose="020B0604030504040204" pitchFamily="34" charset="0"/>
                <a:cs typeface="Times New Roman" panose="02020603050405020304" pitchFamily="18" charset="0"/>
              </a:rPr>
              <a:t>2. </a:t>
            </a:r>
            <a:r>
              <a:rPr lang="zh-CN" altLang="en-US" dirty="0"/>
              <a:t>对</a:t>
            </a:r>
            <a:r>
              <a:rPr lang="en-US" altLang="zh-CN" dirty="0"/>
              <a:t>school</a:t>
            </a:r>
            <a:r>
              <a:rPr lang="zh-CN" altLang="en-US" dirty="0"/>
              <a:t>数据库，用多种方法表达查询：查找有学生重修的课程，输出重修课的开课学期，课程名，教师工号。</a:t>
            </a:r>
            <a:endParaRPr lang="en-US" altLang="zh-CN" dirty="0">
              <a:latin typeface="Times New Roman" panose="02020603050405020304" pitchFamily="18" charset="0"/>
              <a:ea typeface="Tahoma" panose="020B0604030504040204" pitchFamily="34" charset="0"/>
              <a:cs typeface="Times New Roman" panose="02020603050405020304" pitchFamily="18" charset="0"/>
            </a:endParaRPr>
          </a:p>
          <a:p>
            <a:pPr algn="l">
              <a:lnSpc>
                <a:spcPct val="120000"/>
              </a:lnSpc>
              <a:spcBef>
                <a:spcPts val="600"/>
              </a:spcBef>
            </a:pPr>
            <a:r>
              <a:rPr lang="en-US" altLang="zh-CN" b="1" kern="0" dirty="0">
                <a:latin typeface="Times New Roman" panose="02020603050405020304" pitchFamily="18" charset="0"/>
                <a:ea typeface="Tahoma" panose="020B0604030504040204" pitchFamily="34" charset="0"/>
                <a:cs typeface="Times New Roman" panose="02020603050405020304" pitchFamily="18" charset="0"/>
              </a:rPr>
              <a:t>3. </a:t>
            </a:r>
            <a:r>
              <a:rPr lang="zh-CN" altLang="en-US" dirty="0"/>
              <a:t>游戏数据库中有如下表，用</a:t>
            </a:r>
            <a:r>
              <a:rPr lang="en-US" altLang="zh-CN" dirty="0"/>
              <a:t>SQL</a:t>
            </a:r>
            <a:r>
              <a:rPr lang="zh-CN" altLang="en-US" dirty="0"/>
              <a:t>语言实现下列操作（提倡多种方法）：</a:t>
            </a:r>
            <a:endParaRPr lang="en-US" altLang="zh-CN" dirty="0"/>
          </a:p>
          <a:p>
            <a:pPr algn="l">
              <a:lnSpc>
                <a:spcPct val="120000"/>
              </a:lnSpc>
              <a:spcBef>
                <a:spcPts val="600"/>
              </a:spcBef>
            </a:pPr>
            <a:r>
              <a:rPr lang="zh-CN" altLang="en-US" sz="1800" dirty="0"/>
              <a:t>（</a:t>
            </a:r>
            <a:r>
              <a:rPr lang="en-US" altLang="zh-CN" sz="1800" dirty="0"/>
              <a:t>1</a:t>
            </a:r>
            <a:r>
              <a:rPr lang="zh-CN" altLang="en-US" sz="1800" dirty="0"/>
              <a:t>）查询胜率大于</a:t>
            </a:r>
            <a:r>
              <a:rPr lang="en-US" altLang="zh-CN" sz="1800" dirty="0"/>
              <a:t>50%</a:t>
            </a:r>
            <a:r>
              <a:rPr lang="zh-CN" altLang="en-US" sz="1800" dirty="0"/>
              <a:t>的玩家玩过的由“盛大公司”开发的游戏的名称和分值。</a:t>
            </a:r>
            <a:endParaRPr lang="en-US" altLang="zh-CN" sz="1800" dirty="0"/>
          </a:p>
          <a:p>
            <a:pPr algn="l">
              <a:lnSpc>
                <a:spcPct val="120000"/>
              </a:lnSpc>
              <a:spcBef>
                <a:spcPts val="600"/>
              </a:spcBef>
            </a:pPr>
            <a:r>
              <a:rPr lang="zh-CN" altLang="en-US" sz="1800" dirty="0"/>
              <a:t>（</a:t>
            </a:r>
            <a:r>
              <a:rPr lang="en-US" altLang="zh-CN" sz="1800" dirty="0"/>
              <a:t>2</a:t>
            </a:r>
            <a:r>
              <a:rPr lang="zh-CN" altLang="en-US" sz="1800" dirty="0"/>
              <a:t>）查询玩过所有</a:t>
            </a:r>
            <a:r>
              <a:rPr lang="zh-CN" altLang="en-US" sz="1800" dirty="0">
                <a:solidFill>
                  <a:srgbClr val="5E5E5E"/>
                </a:solidFill>
              </a:rPr>
              <a:t>游戏并获</a:t>
            </a:r>
            <a:r>
              <a:rPr lang="zh-CN" altLang="en-US" sz="1800" dirty="0"/>
              <a:t>胜过的游戏玩家的昵称、积分、等级名以及还差多少分可以升级。</a:t>
            </a:r>
            <a:endParaRPr lang="en-US" altLang="zh-CN" sz="1800" dirty="0"/>
          </a:p>
          <a:p>
            <a:pPr lvl="0" algn="l">
              <a:lnSpc>
                <a:spcPct val="120000"/>
              </a:lnSpc>
              <a:spcBef>
                <a:spcPts val="600"/>
              </a:spcBef>
            </a:pPr>
            <a:r>
              <a:rPr lang="en-US" altLang="zh-CN" b="1" kern="0" dirty="0">
                <a:solidFill>
                  <a:srgbClr val="5E5E5E"/>
                </a:solidFill>
                <a:latin typeface="Times New Roman" panose="02020603050405020304" pitchFamily="18" charset="0"/>
                <a:ea typeface="Tahoma" panose="020B0604030504040204" pitchFamily="34" charset="0"/>
                <a:cs typeface="Times New Roman" panose="02020603050405020304" pitchFamily="18" charset="0"/>
              </a:rPr>
              <a:t>4. </a:t>
            </a:r>
            <a:r>
              <a:rPr lang="zh-CN" altLang="en-US" dirty="0"/>
              <a:t>对</a:t>
            </a:r>
            <a:r>
              <a:rPr lang="en-US" altLang="zh-CN" dirty="0"/>
              <a:t>3</a:t>
            </a:r>
            <a:r>
              <a:rPr lang="zh-CN" altLang="en-US" dirty="0"/>
              <a:t>题中的游戏数据库，做如下查询（提倡多种方法）：</a:t>
            </a:r>
          </a:p>
          <a:p>
            <a:pPr lvl="0" algn="l">
              <a:lnSpc>
                <a:spcPct val="120000"/>
              </a:lnSpc>
              <a:spcBef>
                <a:spcPts val="600"/>
              </a:spcBef>
            </a:pPr>
            <a:r>
              <a:rPr lang="zh-CN" altLang="en-US" sz="1800" dirty="0">
                <a:solidFill>
                  <a:srgbClr val="5E5E5E"/>
                </a:solidFill>
              </a:rPr>
              <a:t>（</a:t>
            </a:r>
            <a:r>
              <a:rPr lang="en-US" altLang="zh-CN" sz="1800" dirty="0">
                <a:solidFill>
                  <a:srgbClr val="5E5E5E"/>
                </a:solidFill>
              </a:rPr>
              <a:t>3</a:t>
            </a:r>
            <a:r>
              <a:rPr lang="zh-CN" altLang="en-US" sz="1800" dirty="0">
                <a:solidFill>
                  <a:srgbClr val="5E5E5E"/>
                </a:solidFill>
              </a:rPr>
              <a:t>）查询游戏玩家</a:t>
            </a:r>
            <a:r>
              <a:rPr lang="en-US" altLang="zh-CN" sz="1800" dirty="0">
                <a:solidFill>
                  <a:srgbClr val="5E5E5E"/>
                </a:solidFill>
              </a:rPr>
              <a:t>P001</a:t>
            </a:r>
            <a:r>
              <a:rPr lang="zh-CN" altLang="en-US" sz="1800" dirty="0">
                <a:solidFill>
                  <a:srgbClr val="5E5E5E"/>
                </a:solidFill>
              </a:rPr>
              <a:t>没有玩过的游戏名称及其类别</a:t>
            </a:r>
            <a:r>
              <a:rPr lang="en-US" altLang="zh-CN" sz="1800" dirty="0">
                <a:solidFill>
                  <a:srgbClr val="5E5E5E"/>
                </a:solidFill>
              </a:rPr>
              <a:t>ID</a:t>
            </a:r>
            <a:r>
              <a:rPr lang="zh-CN" altLang="en-US" sz="1800" dirty="0">
                <a:solidFill>
                  <a:srgbClr val="5E5E5E"/>
                </a:solidFill>
              </a:rPr>
              <a:t>。</a:t>
            </a:r>
            <a:endParaRPr lang="en-US" altLang="zh-CN" sz="1800" dirty="0">
              <a:solidFill>
                <a:srgbClr val="5E5E5E"/>
              </a:solidFill>
            </a:endParaRPr>
          </a:p>
          <a:p>
            <a:pPr lvl="0" algn="l">
              <a:lnSpc>
                <a:spcPct val="120000"/>
              </a:lnSpc>
              <a:spcBef>
                <a:spcPts val="600"/>
              </a:spcBef>
            </a:pPr>
            <a:r>
              <a:rPr lang="zh-CN" altLang="en-US" sz="1800" dirty="0">
                <a:solidFill>
                  <a:srgbClr val="5E5E5E"/>
                </a:solidFill>
              </a:rPr>
              <a:t>（</a:t>
            </a:r>
            <a:r>
              <a:rPr lang="en-US" altLang="zh-CN" sz="1800" dirty="0">
                <a:solidFill>
                  <a:srgbClr val="5E5E5E"/>
                </a:solidFill>
              </a:rPr>
              <a:t>4</a:t>
            </a:r>
            <a:r>
              <a:rPr lang="zh-CN" altLang="en-US" sz="1800" dirty="0">
                <a:solidFill>
                  <a:srgbClr val="5E5E5E"/>
                </a:solidFill>
              </a:rPr>
              <a:t>）查询至少在“</a:t>
            </a:r>
            <a:r>
              <a:rPr lang="en-US" altLang="zh-CN" sz="1800" dirty="0">
                <a:solidFill>
                  <a:srgbClr val="5E5E5E"/>
                </a:solidFill>
              </a:rPr>
              <a:t>B01(</a:t>
            </a:r>
            <a:r>
              <a:rPr lang="zh-CN" altLang="en-US" sz="1800" dirty="0">
                <a:solidFill>
                  <a:srgbClr val="5E5E5E"/>
                </a:solidFill>
              </a:rPr>
              <a:t>王者荣耀</a:t>
            </a:r>
            <a:r>
              <a:rPr lang="en-US" altLang="zh-CN" sz="1800" dirty="0">
                <a:solidFill>
                  <a:srgbClr val="5E5E5E"/>
                </a:solidFill>
              </a:rPr>
              <a:t>)”</a:t>
            </a:r>
            <a:r>
              <a:rPr lang="zh-CN" altLang="en-US" sz="1800" dirty="0">
                <a:solidFill>
                  <a:srgbClr val="5E5E5E"/>
                </a:solidFill>
              </a:rPr>
              <a:t>和“</a:t>
            </a:r>
            <a:r>
              <a:rPr lang="en-US" altLang="zh-CN" sz="1800" dirty="0">
                <a:solidFill>
                  <a:srgbClr val="5E5E5E"/>
                </a:solidFill>
              </a:rPr>
              <a:t>B02(</a:t>
            </a:r>
            <a:r>
              <a:rPr lang="zh-CN" altLang="en-US" sz="1800" dirty="0">
                <a:solidFill>
                  <a:srgbClr val="5E5E5E"/>
                </a:solidFill>
              </a:rPr>
              <a:t>帝国时代</a:t>
            </a:r>
            <a:r>
              <a:rPr lang="en-US" altLang="zh-CN" sz="1800" dirty="0">
                <a:solidFill>
                  <a:srgbClr val="5E5E5E"/>
                </a:solidFill>
              </a:rPr>
              <a:t>)”</a:t>
            </a:r>
            <a:r>
              <a:rPr lang="zh-CN" altLang="en-US" sz="1800" dirty="0">
                <a:solidFill>
                  <a:srgbClr val="5E5E5E"/>
                </a:solidFill>
              </a:rPr>
              <a:t>两个游戏中都获胜过的游戏玩家的昵称、手机和等级名。</a:t>
            </a:r>
            <a:endParaRPr lang="zh-CN" altLang="en-US" sz="1800" kern="0" dirty="0">
              <a:solidFill>
                <a:srgbClr val="5E5E5E"/>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515938" y="1385739"/>
            <a:ext cx="7184575"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题目</a:t>
            </a:r>
            <a:endParaRPr lang="zh-CN" altLang="en-US" sz="2400" dirty="0">
              <a:gradFill>
                <a:gsLst>
                  <a:gs pos="100000">
                    <a:schemeClr val="accent4"/>
                  </a:gs>
                  <a:gs pos="23000">
                    <a:schemeClr val="accent1">
                      <a:alpha val="95000"/>
                    </a:schemeClr>
                  </a:gs>
                </a:gsLst>
                <a:lin ang="2700000" scaled="1"/>
              </a:gradFill>
              <a:latin typeface="+mj-lt"/>
              <a:ea typeface="+mj-ea"/>
            </a:endParaRP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测试数据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graphicFrame>
        <p:nvGraphicFramePr>
          <p:cNvPr id="5" name="表格 4">
            <a:extLst>
              <a:ext uri="{FF2B5EF4-FFF2-40B4-BE49-F238E27FC236}">
                <a16:creationId xmlns:a16="http://schemas.microsoft.com/office/drawing/2014/main" id="{A7A4BDF7-310E-42BC-9219-FA9C6B876ADE}"/>
              </a:ext>
            </a:extLst>
          </p:cNvPr>
          <p:cNvGraphicFramePr>
            <a:graphicFrameLocks noGrp="1"/>
          </p:cNvGraphicFramePr>
          <p:nvPr>
            <p:extLst>
              <p:ext uri="{D42A27DB-BD31-4B8C-83A1-F6EECF244321}">
                <p14:modId xmlns:p14="http://schemas.microsoft.com/office/powerpoint/2010/main" val="3373473538"/>
              </p:ext>
            </p:extLst>
          </p:nvPr>
        </p:nvGraphicFramePr>
        <p:xfrm>
          <a:off x="1591999" y="2084015"/>
          <a:ext cx="9008001" cy="935997"/>
        </p:xfrm>
        <a:graphic>
          <a:graphicData uri="http://schemas.openxmlformats.org/drawingml/2006/table">
            <a:tbl>
              <a:tblPr firstRow="1" firstCol="1" bandRow="1">
                <a:tableStyleId>{5C22544A-7EE6-4342-B048-85BDC9FD1C3A}</a:tableStyleId>
              </a:tblPr>
              <a:tblGrid>
                <a:gridCol w="1022494">
                  <a:extLst>
                    <a:ext uri="{9D8B030D-6E8A-4147-A177-3AD203B41FA5}">
                      <a16:colId xmlns:a16="http://schemas.microsoft.com/office/drawing/2014/main" val="1573235854"/>
                    </a:ext>
                  </a:extLst>
                </a:gridCol>
                <a:gridCol w="901386">
                  <a:extLst>
                    <a:ext uri="{9D8B030D-6E8A-4147-A177-3AD203B41FA5}">
                      <a16:colId xmlns:a16="http://schemas.microsoft.com/office/drawing/2014/main" val="2261188666"/>
                    </a:ext>
                  </a:extLst>
                </a:gridCol>
                <a:gridCol w="1240676">
                  <a:extLst>
                    <a:ext uri="{9D8B030D-6E8A-4147-A177-3AD203B41FA5}">
                      <a16:colId xmlns:a16="http://schemas.microsoft.com/office/drawing/2014/main" val="418381262"/>
                    </a:ext>
                  </a:extLst>
                </a:gridCol>
                <a:gridCol w="1299662">
                  <a:extLst>
                    <a:ext uri="{9D8B030D-6E8A-4147-A177-3AD203B41FA5}">
                      <a16:colId xmlns:a16="http://schemas.microsoft.com/office/drawing/2014/main" val="2116364597"/>
                    </a:ext>
                  </a:extLst>
                </a:gridCol>
                <a:gridCol w="1380262">
                  <a:extLst>
                    <a:ext uri="{9D8B030D-6E8A-4147-A177-3AD203B41FA5}">
                      <a16:colId xmlns:a16="http://schemas.microsoft.com/office/drawing/2014/main" val="153569902"/>
                    </a:ext>
                  </a:extLst>
                </a:gridCol>
                <a:gridCol w="715318">
                  <a:extLst>
                    <a:ext uri="{9D8B030D-6E8A-4147-A177-3AD203B41FA5}">
                      <a16:colId xmlns:a16="http://schemas.microsoft.com/office/drawing/2014/main" val="2965642609"/>
                    </a:ext>
                  </a:extLst>
                </a:gridCol>
                <a:gridCol w="664944">
                  <a:extLst>
                    <a:ext uri="{9D8B030D-6E8A-4147-A177-3AD203B41FA5}">
                      <a16:colId xmlns:a16="http://schemas.microsoft.com/office/drawing/2014/main" val="1247661537"/>
                    </a:ext>
                  </a:extLst>
                </a:gridCol>
                <a:gridCol w="936966">
                  <a:extLst>
                    <a:ext uri="{9D8B030D-6E8A-4147-A177-3AD203B41FA5}">
                      <a16:colId xmlns:a16="http://schemas.microsoft.com/office/drawing/2014/main" val="2619036814"/>
                    </a:ext>
                  </a:extLst>
                </a:gridCol>
                <a:gridCol w="846293">
                  <a:extLst>
                    <a:ext uri="{9D8B030D-6E8A-4147-A177-3AD203B41FA5}">
                      <a16:colId xmlns:a16="http://schemas.microsoft.com/office/drawing/2014/main" val="570653783"/>
                    </a:ext>
                  </a:extLst>
                </a:gridCol>
              </a:tblGrid>
              <a:tr h="317819">
                <a:tc>
                  <a:txBody>
                    <a:bodyPr/>
                    <a:lstStyle/>
                    <a:p>
                      <a:pPr algn="ctr"/>
                      <a:r>
                        <a:rPr lang="zh-CN" sz="1200" b="1" kern="100" dirty="0">
                          <a:effectLst/>
                          <a:latin typeface="Times New Roman" panose="02020603050405020304" pitchFamily="18" charset="0"/>
                          <a:cs typeface="Times New Roman" panose="02020603050405020304" pitchFamily="18" charset="0"/>
                        </a:rPr>
                        <a:t>表名</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8">
                  <a:txBody>
                    <a:bodyPr/>
                    <a:lstStyle/>
                    <a:p>
                      <a:pPr algn="ctr"/>
                      <a:r>
                        <a:rPr lang="zh-CN" sz="1200" b="1" kern="100" dirty="0">
                          <a:effectLst/>
                          <a:latin typeface="Times New Roman" panose="02020603050405020304" pitchFamily="18" charset="0"/>
                          <a:cs typeface="Times New Roman" panose="02020603050405020304" pitchFamily="18" charset="0"/>
                        </a:rPr>
                        <a:t>属性</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46296980"/>
                  </a:ext>
                </a:extLst>
              </a:tr>
              <a:tr h="320272">
                <a:tc>
                  <a:txBody>
                    <a:bodyPr/>
                    <a:lstStyle/>
                    <a:p>
                      <a:pPr algn="ctr"/>
                      <a:r>
                        <a:rPr lang="en-US" sz="1200" b="1" kern="100" dirty="0">
                          <a:effectLst/>
                          <a:latin typeface="Times New Roman" panose="02020603050405020304" pitchFamily="18" charset="0"/>
                          <a:cs typeface="Times New Roman" panose="02020603050405020304" pitchFamily="18" charset="0"/>
                        </a:rPr>
                        <a:t>Players</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solidFill>
                            <a:srgbClr val="FF0000"/>
                          </a:solidFill>
                          <a:effectLst/>
                          <a:latin typeface="Times New Roman" panose="02020603050405020304" pitchFamily="18" charset="0"/>
                          <a:cs typeface="Times New Roman" panose="02020603050405020304" pitchFamily="18" charset="0"/>
                        </a:rPr>
                        <a:t>PID</a:t>
                      </a:r>
                      <a:endParaRPr lang="zh-CN" sz="105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cs typeface="Times New Roman" panose="02020603050405020304" pitchFamily="18" charset="0"/>
                        </a:rPr>
                        <a:t>NICKNAME</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cs typeface="Times New Roman" panose="02020603050405020304" pitchFamily="18" charset="0"/>
                        </a:rPr>
                        <a:t>EMAIL</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cs typeface="Times New Roman" panose="02020603050405020304" pitchFamily="18" charset="0"/>
                        </a:rPr>
                        <a:t>PASSWORD</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cs typeface="Times New Roman" panose="02020603050405020304" pitchFamily="18" charset="0"/>
                        </a:rPr>
                        <a:t>SCORE</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solidFill>
                            <a:schemeClr val="accent6">
                              <a:lumMod val="75000"/>
                            </a:schemeClr>
                          </a:solidFill>
                          <a:effectLst/>
                          <a:latin typeface="Times New Roman" panose="02020603050405020304" pitchFamily="18" charset="0"/>
                          <a:cs typeface="Times New Roman" panose="02020603050405020304" pitchFamily="18" charset="0"/>
                        </a:rPr>
                        <a:t>RANK</a:t>
                      </a:r>
                      <a:endParaRPr lang="zh-CN" sz="1050" b="1"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cs typeface="Times New Roman" panose="02020603050405020304" pitchFamily="18" charset="0"/>
                        </a:rPr>
                        <a:t>WIN</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cs typeface="Times New Roman" panose="02020603050405020304" pitchFamily="18" charset="0"/>
                        </a:rPr>
                        <a:t>LOST</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9171576"/>
                  </a:ext>
                </a:extLst>
              </a:tr>
              <a:tr h="297906">
                <a:tc>
                  <a:txBody>
                    <a:bodyPr/>
                    <a:lstStyle/>
                    <a:p>
                      <a:pPr algn="ctr"/>
                      <a:r>
                        <a:rPr lang="zh-CN" sz="1200" b="1" kern="100" dirty="0">
                          <a:effectLst/>
                          <a:latin typeface="Times New Roman" panose="02020603050405020304" pitchFamily="18" charset="0"/>
                          <a:cs typeface="Times New Roman" panose="02020603050405020304" pitchFamily="18" charset="0"/>
                        </a:rPr>
                        <a:t>玩家</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solidFill>
                            <a:srgbClr val="FF0000"/>
                          </a:solidFill>
                          <a:effectLst/>
                          <a:latin typeface="Times New Roman" panose="02020603050405020304" pitchFamily="18" charset="0"/>
                          <a:cs typeface="Times New Roman" panose="02020603050405020304" pitchFamily="18" charset="0"/>
                        </a:rPr>
                        <a:t>玩家</a:t>
                      </a:r>
                      <a:r>
                        <a:rPr lang="en-US" sz="1200" b="1" kern="100" dirty="0">
                          <a:solidFill>
                            <a:srgbClr val="FF0000"/>
                          </a:solidFill>
                          <a:effectLst/>
                          <a:latin typeface="Times New Roman" panose="02020603050405020304" pitchFamily="18" charset="0"/>
                          <a:cs typeface="Times New Roman" panose="02020603050405020304" pitchFamily="18" charset="0"/>
                        </a:rPr>
                        <a:t>ID</a:t>
                      </a:r>
                      <a:endParaRPr lang="zh-CN" sz="105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cs typeface="Times New Roman" panose="02020603050405020304" pitchFamily="18" charset="0"/>
                        </a:rPr>
                        <a:t>昵称</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a:effectLst/>
                          <a:latin typeface="Times New Roman" panose="02020603050405020304" pitchFamily="18" charset="0"/>
                          <a:cs typeface="Times New Roman" panose="02020603050405020304" pitchFamily="18" charset="0"/>
                        </a:rPr>
                        <a:t>邮箱</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cs typeface="Times New Roman" panose="02020603050405020304" pitchFamily="18" charset="0"/>
                        </a:rPr>
                        <a:t>密码</a:t>
                      </a:r>
                      <a:endParaRPr lang="zh-CN" altLang="en-US" b="1" dirty="0">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cs typeface="Times New Roman" panose="02020603050405020304" pitchFamily="18" charset="0"/>
                        </a:rPr>
                        <a:t>积分</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solidFill>
                            <a:schemeClr val="accent6">
                              <a:lumMod val="75000"/>
                            </a:schemeClr>
                          </a:solidFill>
                          <a:effectLst/>
                          <a:latin typeface="Times New Roman" panose="02020603050405020304" pitchFamily="18" charset="0"/>
                          <a:cs typeface="Times New Roman" panose="02020603050405020304" pitchFamily="18" charset="0"/>
                        </a:rPr>
                        <a:t>等级</a:t>
                      </a:r>
                      <a:endParaRPr lang="zh-CN" sz="1050" b="1"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cs typeface="Times New Roman" panose="02020603050405020304" pitchFamily="18" charset="0"/>
                        </a:rPr>
                        <a:t>赢的次数</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cs typeface="Times New Roman" panose="02020603050405020304" pitchFamily="18" charset="0"/>
                        </a:rPr>
                        <a:t>输的次数</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2945685"/>
                  </a:ext>
                </a:extLst>
              </a:tr>
            </a:tbl>
          </a:graphicData>
        </a:graphic>
      </p:graphicFrame>
      <p:pic>
        <p:nvPicPr>
          <p:cNvPr id="3" name="图片 2">
            <a:extLst>
              <a:ext uri="{FF2B5EF4-FFF2-40B4-BE49-F238E27FC236}">
                <a16:creationId xmlns:a16="http://schemas.microsoft.com/office/drawing/2014/main" id="{78F075F8-9DDC-4B8D-86F9-7F252732E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32" y="3107667"/>
            <a:ext cx="9937535" cy="1246696"/>
          </a:xfrm>
          <a:prstGeom prst="rect">
            <a:avLst/>
          </a:prstGeom>
        </p:spPr>
      </p:pic>
      <p:graphicFrame>
        <p:nvGraphicFramePr>
          <p:cNvPr id="10" name="表格 9">
            <a:extLst>
              <a:ext uri="{FF2B5EF4-FFF2-40B4-BE49-F238E27FC236}">
                <a16:creationId xmlns:a16="http://schemas.microsoft.com/office/drawing/2014/main" id="{AE13A003-AE93-4BA2-A89F-206C87A5CAE9}"/>
              </a:ext>
            </a:extLst>
          </p:cNvPr>
          <p:cNvGraphicFramePr>
            <a:graphicFrameLocks noGrp="1"/>
          </p:cNvGraphicFramePr>
          <p:nvPr>
            <p:extLst>
              <p:ext uri="{D42A27DB-BD31-4B8C-83A1-F6EECF244321}">
                <p14:modId xmlns:p14="http://schemas.microsoft.com/office/powerpoint/2010/main" val="4115853030"/>
              </p:ext>
            </p:extLst>
          </p:nvPr>
        </p:nvGraphicFramePr>
        <p:xfrm>
          <a:off x="1591998" y="4374974"/>
          <a:ext cx="9008002" cy="841360"/>
        </p:xfrm>
        <a:graphic>
          <a:graphicData uri="http://schemas.openxmlformats.org/drawingml/2006/table">
            <a:tbl>
              <a:tblPr firstRow="1" firstCol="1" bandRow="1">
                <a:tableStyleId>{5C22544A-7EE6-4342-B048-85BDC9FD1C3A}</a:tableStyleId>
              </a:tblPr>
              <a:tblGrid>
                <a:gridCol w="1603969">
                  <a:extLst>
                    <a:ext uri="{9D8B030D-6E8A-4147-A177-3AD203B41FA5}">
                      <a16:colId xmlns:a16="http://schemas.microsoft.com/office/drawing/2014/main" val="442767727"/>
                    </a:ext>
                  </a:extLst>
                </a:gridCol>
                <a:gridCol w="852489">
                  <a:extLst>
                    <a:ext uri="{9D8B030D-6E8A-4147-A177-3AD203B41FA5}">
                      <a16:colId xmlns:a16="http://schemas.microsoft.com/office/drawing/2014/main" val="799048816"/>
                    </a:ext>
                  </a:extLst>
                </a:gridCol>
                <a:gridCol w="1272293">
                  <a:extLst>
                    <a:ext uri="{9D8B030D-6E8A-4147-A177-3AD203B41FA5}">
                      <a16:colId xmlns:a16="http://schemas.microsoft.com/office/drawing/2014/main" val="2486845889"/>
                    </a:ext>
                  </a:extLst>
                </a:gridCol>
                <a:gridCol w="1046793">
                  <a:extLst>
                    <a:ext uri="{9D8B030D-6E8A-4147-A177-3AD203B41FA5}">
                      <a16:colId xmlns:a16="http://schemas.microsoft.com/office/drawing/2014/main" val="2620559632"/>
                    </a:ext>
                  </a:extLst>
                </a:gridCol>
                <a:gridCol w="1457887">
                  <a:extLst>
                    <a:ext uri="{9D8B030D-6E8A-4147-A177-3AD203B41FA5}">
                      <a16:colId xmlns:a16="http://schemas.microsoft.com/office/drawing/2014/main" val="1803226867"/>
                    </a:ext>
                  </a:extLst>
                </a:gridCol>
                <a:gridCol w="1568918">
                  <a:extLst>
                    <a:ext uri="{9D8B030D-6E8A-4147-A177-3AD203B41FA5}">
                      <a16:colId xmlns:a16="http://schemas.microsoft.com/office/drawing/2014/main" val="1924153215"/>
                    </a:ext>
                  </a:extLst>
                </a:gridCol>
                <a:gridCol w="1205653">
                  <a:extLst>
                    <a:ext uri="{9D8B030D-6E8A-4147-A177-3AD203B41FA5}">
                      <a16:colId xmlns:a16="http://schemas.microsoft.com/office/drawing/2014/main" val="3830771498"/>
                    </a:ext>
                  </a:extLst>
                </a:gridCol>
              </a:tblGrid>
              <a:tr h="287451">
                <a:tc>
                  <a:txBody>
                    <a:bodyPr/>
                    <a:lstStyle/>
                    <a:p>
                      <a:pPr algn="ctr"/>
                      <a:r>
                        <a:rPr lang="zh-CN" sz="1200" b="1" kern="100" dirty="0">
                          <a:effectLst/>
                          <a:latin typeface="Times New Roman" panose="02020603050405020304" pitchFamily="18" charset="0"/>
                          <a:cs typeface="Times New Roman" panose="02020603050405020304" pitchFamily="18" charset="0"/>
                        </a:rPr>
                        <a:t>表名</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6">
                  <a:txBody>
                    <a:bodyPr/>
                    <a:lstStyle/>
                    <a:p>
                      <a:pPr algn="ctr"/>
                      <a:r>
                        <a:rPr lang="zh-CN" sz="1200" b="1" kern="100" dirty="0">
                          <a:effectLst/>
                          <a:latin typeface="Times New Roman" panose="02020603050405020304" pitchFamily="18" charset="0"/>
                          <a:cs typeface="Times New Roman" panose="02020603050405020304" pitchFamily="18" charset="0"/>
                        </a:rPr>
                        <a:t>属性</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13145322"/>
                  </a:ext>
                </a:extLst>
              </a:tr>
              <a:tr h="287451">
                <a:tc>
                  <a:txBody>
                    <a:bodyPr/>
                    <a:lstStyle/>
                    <a:p>
                      <a:pPr algn="ctr"/>
                      <a:r>
                        <a:rPr lang="en-US" sz="1200" b="1" kern="100" dirty="0">
                          <a:effectLst/>
                          <a:latin typeface="Times New Roman" panose="02020603050405020304" pitchFamily="18" charset="0"/>
                          <a:cs typeface="Times New Roman" panose="02020603050405020304" pitchFamily="18" charset="0"/>
                        </a:rPr>
                        <a:t>Games</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solidFill>
                            <a:srgbClr val="FF0000"/>
                          </a:solidFill>
                          <a:effectLst/>
                          <a:latin typeface="Times New Roman" panose="02020603050405020304" pitchFamily="18" charset="0"/>
                          <a:cs typeface="Times New Roman" panose="02020603050405020304" pitchFamily="18" charset="0"/>
                        </a:rPr>
                        <a:t>GID</a:t>
                      </a:r>
                      <a:endParaRPr lang="zh-CN" sz="105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cs typeface="Times New Roman" panose="02020603050405020304" pitchFamily="18" charset="0"/>
                        </a:rPr>
                        <a:t>GNAME</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cs typeface="Times New Roman" panose="02020603050405020304" pitchFamily="18" charset="0"/>
                        </a:rPr>
                        <a:t>VALUE</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solidFill>
                            <a:schemeClr val="accent6">
                              <a:lumMod val="75000"/>
                            </a:schemeClr>
                          </a:solidFill>
                          <a:effectLst/>
                          <a:latin typeface="Times New Roman" panose="02020603050405020304" pitchFamily="18" charset="0"/>
                          <a:cs typeface="Times New Roman" panose="02020603050405020304" pitchFamily="18" charset="0"/>
                        </a:rPr>
                        <a:t>CID</a:t>
                      </a:r>
                      <a:endParaRPr lang="zh-CN" sz="1050" b="1"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cs typeface="Times New Roman" panose="02020603050405020304" pitchFamily="18" charset="0"/>
                        </a:rPr>
                        <a:t>DEVELOPER</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cs typeface="Times New Roman" panose="02020603050405020304" pitchFamily="18" charset="0"/>
                        </a:rPr>
                        <a:t>EDITION</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1697952"/>
                  </a:ext>
                </a:extLst>
              </a:tr>
              <a:tr h="266458">
                <a:tc>
                  <a:txBody>
                    <a:bodyPr/>
                    <a:lstStyle/>
                    <a:p>
                      <a:pPr algn="ctr"/>
                      <a:r>
                        <a:rPr lang="zh-CN" sz="1200" b="1" kern="100" dirty="0">
                          <a:effectLst/>
                          <a:latin typeface="Times New Roman" panose="02020603050405020304" pitchFamily="18" charset="0"/>
                          <a:cs typeface="Times New Roman" panose="02020603050405020304" pitchFamily="18" charset="0"/>
                        </a:rPr>
                        <a:t>游戏</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b="1" kern="100" dirty="0">
                          <a:solidFill>
                            <a:srgbClr val="FF0000"/>
                          </a:solidFill>
                          <a:effectLst/>
                          <a:latin typeface="Times New Roman" panose="02020603050405020304" pitchFamily="18" charset="0"/>
                          <a:cs typeface="Times New Roman" panose="02020603050405020304" pitchFamily="18" charset="0"/>
                        </a:rPr>
                        <a:t>ID</a:t>
                      </a:r>
                      <a:endParaRPr lang="zh-CN" sz="105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a:effectLst/>
                          <a:latin typeface="Times New Roman" panose="02020603050405020304" pitchFamily="18" charset="0"/>
                          <a:cs typeface="Times New Roman" panose="02020603050405020304" pitchFamily="18" charset="0"/>
                        </a:rPr>
                        <a:t>游戏名</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cs typeface="Times New Roman" panose="02020603050405020304" pitchFamily="18" charset="0"/>
                        </a:rPr>
                        <a:t>分值</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solidFill>
                            <a:schemeClr val="accent6">
                              <a:lumMod val="75000"/>
                            </a:schemeClr>
                          </a:solidFill>
                          <a:effectLst/>
                          <a:latin typeface="Times New Roman" panose="02020603050405020304" pitchFamily="18" charset="0"/>
                          <a:cs typeface="Times New Roman" panose="02020603050405020304" pitchFamily="18" charset="0"/>
                        </a:rPr>
                        <a:t>游戏类别</a:t>
                      </a:r>
                      <a:endParaRPr lang="zh-CN" sz="1050" b="1"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a:effectLst/>
                          <a:latin typeface="Times New Roman" panose="02020603050405020304" pitchFamily="18" charset="0"/>
                          <a:cs typeface="Times New Roman" panose="02020603050405020304" pitchFamily="18" charset="0"/>
                        </a:rPr>
                        <a:t>开发者</a:t>
                      </a:r>
                      <a:endParaRPr lang="zh-CN" sz="105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cs typeface="Times New Roman" panose="02020603050405020304" pitchFamily="18" charset="0"/>
                        </a:rPr>
                        <a:t>版本</a:t>
                      </a:r>
                      <a:endParaRPr lang="zh-CN" sz="105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83294965"/>
                  </a:ext>
                </a:extLst>
              </a:tr>
            </a:tbl>
          </a:graphicData>
        </a:graphic>
      </p:graphicFrame>
      <p:pic>
        <p:nvPicPr>
          <p:cNvPr id="9" name="图片 8">
            <a:extLst>
              <a:ext uri="{FF2B5EF4-FFF2-40B4-BE49-F238E27FC236}">
                <a16:creationId xmlns:a16="http://schemas.microsoft.com/office/drawing/2014/main" id="{BDE1ED5A-6DFB-4FAC-B6BE-70E1CD9AA6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4132" y="5273800"/>
            <a:ext cx="7883733" cy="1483576"/>
          </a:xfrm>
          <a:prstGeom prst="rect">
            <a:avLst/>
          </a:prstGeom>
        </p:spPr>
      </p:pic>
    </p:spTree>
    <p:custDataLst>
      <p:tags r:id="rId1"/>
    </p:custDataLst>
    <p:extLst>
      <p:ext uri="{BB962C8B-B14F-4D97-AF65-F5344CB8AC3E}">
        <p14:creationId xmlns:p14="http://schemas.microsoft.com/office/powerpoint/2010/main" val="3472247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测试数据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graphicFrame>
        <p:nvGraphicFramePr>
          <p:cNvPr id="7" name="表格 6">
            <a:extLst>
              <a:ext uri="{FF2B5EF4-FFF2-40B4-BE49-F238E27FC236}">
                <a16:creationId xmlns:a16="http://schemas.microsoft.com/office/drawing/2014/main" id="{FCBEBD98-4650-44F1-A79C-210B36EB0012}"/>
              </a:ext>
            </a:extLst>
          </p:cNvPr>
          <p:cNvGraphicFramePr>
            <a:graphicFrameLocks noGrp="1"/>
          </p:cNvGraphicFramePr>
          <p:nvPr>
            <p:extLst>
              <p:ext uri="{D42A27DB-BD31-4B8C-83A1-F6EECF244321}">
                <p14:modId xmlns:p14="http://schemas.microsoft.com/office/powerpoint/2010/main" val="3305508473"/>
              </p:ext>
            </p:extLst>
          </p:nvPr>
        </p:nvGraphicFramePr>
        <p:xfrm>
          <a:off x="1591999" y="2141560"/>
          <a:ext cx="9008001" cy="1044852"/>
        </p:xfrm>
        <a:graphic>
          <a:graphicData uri="http://schemas.openxmlformats.org/drawingml/2006/table">
            <a:tbl>
              <a:tblPr firstRow="1" firstCol="1" bandRow="1">
                <a:tableStyleId>{5C22544A-7EE6-4342-B048-85BDC9FD1C3A}</a:tableStyleId>
              </a:tblPr>
              <a:tblGrid>
                <a:gridCol w="1581095">
                  <a:extLst>
                    <a:ext uri="{9D8B030D-6E8A-4147-A177-3AD203B41FA5}">
                      <a16:colId xmlns:a16="http://schemas.microsoft.com/office/drawing/2014/main" val="308919202"/>
                    </a:ext>
                  </a:extLst>
                </a:gridCol>
                <a:gridCol w="2559813">
                  <a:extLst>
                    <a:ext uri="{9D8B030D-6E8A-4147-A177-3AD203B41FA5}">
                      <a16:colId xmlns:a16="http://schemas.microsoft.com/office/drawing/2014/main" val="4278836472"/>
                    </a:ext>
                  </a:extLst>
                </a:gridCol>
                <a:gridCol w="2342615">
                  <a:extLst>
                    <a:ext uri="{9D8B030D-6E8A-4147-A177-3AD203B41FA5}">
                      <a16:colId xmlns:a16="http://schemas.microsoft.com/office/drawing/2014/main" val="2065576491"/>
                    </a:ext>
                  </a:extLst>
                </a:gridCol>
                <a:gridCol w="2524478">
                  <a:extLst>
                    <a:ext uri="{9D8B030D-6E8A-4147-A177-3AD203B41FA5}">
                      <a16:colId xmlns:a16="http://schemas.microsoft.com/office/drawing/2014/main" val="1094078591"/>
                    </a:ext>
                  </a:extLst>
                </a:gridCol>
              </a:tblGrid>
              <a:tr h="26121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表名</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gridSpan="3">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属性</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6267835"/>
                  </a:ext>
                </a:extLst>
              </a:tr>
              <a:tr h="261213">
                <a:tc>
                  <a:txBody>
                    <a:bodyPr/>
                    <a:lstStyle/>
                    <a:p>
                      <a:pPr algn="ctr"/>
                      <a:r>
                        <a:rPr lang="en-US" sz="1200" b="1" kern="100">
                          <a:effectLst/>
                          <a:latin typeface="Times New Roman" panose="02020603050405020304" pitchFamily="18" charset="0"/>
                          <a:ea typeface="+mn-ea"/>
                          <a:cs typeface="Times New Roman" panose="02020603050405020304" pitchFamily="18" charset="0"/>
                        </a:rPr>
                        <a:t>Category</a:t>
                      </a:r>
                      <a:endParaRPr lang="zh-CN" sz="105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solidFill>
                            <a:srgbClr val="FF0000"/>
                          </a:solidFill>
                          <a:effectLst/>
                          <a:latin typeface="Times New Roman" panose="02020603050405020304" pitchFamily="18" charset="0"/>
                          <a:ea typeface="+mn-ea"/>
                          <a:cs typeface="Times New Roman" panose="02020603050405020304" pitchFamily="18" charset="0"/>
                        </a:rPr>
                        <a:t>CID</a:t>
                      </a:r>
                      <a:endParaRPr lang="zh-CN" sz="105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CNAME</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DESCRIPTION</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726755877"/>
                  </a:ext>
                </a:extLst>
              </a:tr>
              <a:tr h="26121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游戏类别</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solidFill>
                            <a:srgbClr val="FF0000"/>
                          </a:solidFill>
                          <a:effectLst/>
                          <a:latin typeface="Times New Roman" panose="02020603050405020304" pitchFamily="18" charset="0"/>
                          <a:ea typeface="+mn-ea"/>
                          <a:cs typeface="Times New Roman" panose="02020603050405020304" pitchFamily="18" charset="0"/>
                        </a:rPr>
                        <a:t>游戏</a:t>
                      </a:r>
                      <a:r>
                        <a:rPr lang="en-US" sz="1200" b="1" kern="100" dirty="0">
                          <a:solidFill>
                            <a:srgbClr val="FF0000"/>
                          </a:solidFill>
                          <a:effectLst/>
                          <a:latin typeface="Times New Roman" panose="02020603050405020304" pitchFamily="18" charset="0"/>
                          <a:ea typeface="+mn-ea"/>
                          <a:cs typeface="Times New Roman" panose="02020603050405020304" pitchFamily="18" charset="0"/>
                        </a:rPr>
                        <a:t>ID</a:t>
                      </a:r>
                      <a:endParaRPr lang="zh-CN" sz="105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a:effectLst/>
                          <a:latin typeface="Times New Roman" panose="02020603050405020304" pitchFamily="18" charset="0"/>
                          <a:ea typeface="+mn-ea"/>
                          <a:cs typeface="Times New Roman" panose="02020603050405020304" pitchFamily="18" charset="0"/>
                        </a:rPr>
                        <a:t>类别名称</a:t>
                      </a:r>
                      <a:endParaRPr lang="zh-CN" sz="105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描述</a:t>
                      </a:r>
                      <a:endParaRPr lang="zh-CN" sz="105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3499268"/>
                  </a:ext>
                </a:extLst>
              </a:tr>
              <a:tr h="2612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chemeClr val="lt1"/>
                          </a:solidFill>
                          <a:effectLst/>
                          <a:latin typeface="Times New Roman" panose="02020603050405020304" pitchFamily="18" charset="0"/>
                          <a:ea typeface="+mn-ea"/>
                          <a:cs typeface="Times New Roman" panose="02020603050405020304" pitchFamily="18" charset="0"/>
                        </a:rPr>
                        <a:t>数据类型</a:t>
                      </a:r>
                    </a:p>
                  </a:txBody>
                  <a:tcPr marL="68580" marR="68580" marT="0" marB="0" anchor="ctr"/>
                </a:tc>
                <a:tc>
                  <a:txBody>
                    <a:bodyPr/>
                    <a:lstStyle/>
                    <a:p>
                      <a:pPr algn="ctr"/>
                      <a:r>
                        <a:rPr lang="en-US" altLang="zh-CN" sz="1200" b="1" kern="100" dirty="0">
                          <a:solidFill>
                            <a:srgbClr val="FF0000"/>
                          </a:solidFill>
                          <a:effectLst/>
                          <a:latin typeface="Times New Roman" panose="02020603050405020304" pitchFamily="18" charset="0"/>
                          <a:ea typeface="+mn-ea"/>
                          <a:cs typeface="Times New Roman" panose="02020603050405020304" pitchFamily="18" charset="0"/>
                        </a:rPr>
                        <a:t>int</a:t>
                      </a:r>
                      <a:endParaRPr lang="zh-CN" altLang="en-US" sz="12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err="1">
                          <a:solidFill>
                            <a:schemeClr val="dk1"/>
                          </a:solidFill>
                          <a:effectLst/>
                          <a:latin typeface="Times New Roman" panose="02020603050405020304" pitchFamily="18" charset="0"/>
                          <a:ea typeface="+mn-ea"/>
                          <a:cs typeface="Times New Roman" panose="02020603050405020304" pitchFamily="18" charset="0"/>
                        </a:rPr>
                        <a:t>nvarchar</a:t>
                      </a:r>
                      <a:r>
                        <a:rPr lang="en-US" altLang="zh-CN" sz="1200" b="1" kern="100" dirty="0">
                          <a:solidFill>
                            <a:schemeClr val="dk1"/>
                          </a:solidFill>
                          <a:effectLst/>
                          <a:latin typeface="Times New Roman" panose="02020603050405020304" pitchFamily="18" charset="0"/>
                          <a:ea typeface="+mn-ea"/>
                          <a:cs typeface="Times New Roman" panose="02020603050405020304" pitchFamily="18" charset="0"/>
                        </a:rPr>
                        <a:t>(MAX)</a:t>
                      </a:r>
                      <a:endParaRPr lang="zh-CN" altLang="en-US" sz="12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err="1">
                          <a:solidFill>
                            <a:schemeClr val="dk1"/>
                          </a:solidFill>
                          <a:effectLst/>
                          <a:latin typeface="Times New Roman" panose="02020603050405020304" pitchFamily="18" charset="0"/>
                          <a:ea typeface="+mn-ea"/>
                          <a:cs typeface="Times New Roman" panose="02020603050405020304" pitchFamily="18" charset="0"/>
                        </a:rPr>
                        <a:t>nvarchar</a:t>
                      </a:r>
                      <a:r>
                        <a:rPr lang="en-US" altLang="zh-CN" sz="1200" b="1" kern="100" dirty="0">
                          <a:solidFill>
                            <a:schemeClr val="dk1"/>
                          </a:solidFill>
                          <a:effectLst/>
                          <a:latin typeface="Times New Roman" panose="02020603050405020304" pitchFamily="18" charset="0"/>
                          <a:ea typeface="+mn-ea"/>
                          <a:cs typeface="Times New Roman" panose="02020603050405020304" pitchFamily="18" charset="0"/>
                        </a:rPr>
                        <a:t>(MAX)</a:t>
                      </a:r>
                      <a:endParaRPr lang="zh-CN" altLang="en-US" sz="1200" b="1"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101286976"/>
                  </a:ext>
                </a:extLst>
              </a:tr>
            </a:tbl>
          </a:graphicData>
        </a:graphic>
      </p:graphicFrame>
      <p:pic>
        <p:nvPicPr>
          <p:cNvPr id="3" name="图片 2">
            <a:extLst>
              <a:ext uri="{FF2B5EF4-FFF2-40B4-BE49-F238E27FC236}">
                <a16:creationId xmlns:a16="http://schemas.microsoft.com/office/drawing/2014/main" id="{D2BC8E12-FA42-4D6E-83BF-31DF261C51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625" y="3232039"/>
            <a:ext cx="5654743" cy="709116"/>
          </a:xfrm>
          <a:prstGeom prst="rect">
            <a:avLst/>
          </a:prstGeom>
        </p:spPr>
      </p:pic>
      <p:graphicFrame>
        <p:nvGraphicFramePr>
          <p:cNvPr id="10" name="表格 9">
            <a:extLst>
              <a:ext uri="{FF2B5EF4-FFF2-40B4-BE49-F238E27FC236}">
                <a16:creationId xmlns:a16="http://schemas.microsoft.com/office/drawing/2014/main" id="{8913E62D-DAC5-48D2-91AA-BFBDE5371E24}"/>
              </a:ext>
            </a:extLst>
          </p:cNvPr>
          <p:cNvGraphicFramePr>
            <a:graphicFrameLocks noGrp="1"/>
          </p:cNvGraphicFramePr>
          <p:nvPr>
            <p:extLst>
              <p:ext uri="{D42A27DB-BD31-4B8C-83A1-F6EECF244321}">
                <p14:modId xmlns:p14="http://schemas.microsoft.com/office/powerpoint/2010/main" val="1250170272"/>
              </p:ext>
            </p:extLst>
          </p:nvPr>
        </p:nvGraphicFramePr>
        <p:xfrm>
          <a:off x="1591998" y="4187304"/>
          <a:ext cx="9007999" cy="1186772"/>
        </p:xfrm>
        <a:graphic>
          <a:graphicData uri="http://schemas.openxmlformats.org/drawingml/2006/table">
            <a:tbl>
              <a:tblPr firstRow="1" firstCol="1" bandRow="1">
                <a:tableStyleId>{5C22544A-7EE6-4342-B048-85BDC9FD1C3A}</a:tableStyleId>
              </a:tblPr>
              <a:tblGrid>
                <a:gridCol w="1252113">
                  <a:extLst>
                    <a:ext uri="{9D8B030D-6E8A-4147-A177-3AD203B41FA5}">
                      <a16:colId xmlns:a16="http://schemas.microsoft.com/office/drawing/2014/main" val="334218817"/>
                    </a:ext>
                  </a:extLst>
                </a:gridCol>
                <a:gridCol w="1295864">
                  <a:extLst>
                    <a:ext uri="{9D8B030D-6E8A-4147-A177-3AD203B41FA5}">
                      <a16:colId xmlns:a16="http://schemas.microsoft.com/office/drawing/2014/main" val="1799969974"/>
                    </a:ext>
                  </a:extLst>
                </a:gridCol>
                <a:gridCol w="1496069">
                  <a:extLst>
                    <a:ext uri="{9D8B030D-6E8A-4147-A177-3AD203B41FA5}">
                      <a16:colId xmlns:a16="http://schemas.microsoft.com/office/drawing/2014/main" val="488797300"/>
                    </a:ext>
                  </a:extLst>
                </a:gridCol>
                <a:gridCol w="1231470">
                  <a:extLst>
                    <a:ext uri="{9D8B030D-6E8A-4147-A177-3AD203B41FA5}">
                      <a16:colId xmlns:a16="http://schemas.microsoft.com/office/drawing/2014/main" val="415691231"/>
                    </a:ext>
                  </a:extLst>
                </a:gridCol>
                <a:gridCol w="1447025">
                  <a:extLst>
                    <a:ext uri="{9D8B030D-6E8A-4147-A177-3AD203B41FA5}">
                      <a16:colId xmlns:a16="http://schemas.microsoft.com/office/drawing/2014/main" val="1194027562"/>
                    </a:ext>
                  </a:extLst>
                </a:gridCol>
                <a:gridCol w="2285458">
                  <a:extLst>
                    <a:ext uri="{9D8B030D-6E8A-4147-A177-3AD203B41FA5}">
                      <a16:colId xmlns:a16="http://schemas.microsoft.com/office/drawing/2014/main" val="3432604629"/>
                    </a:ext>
                  </a:extLst>
                </a:gridCol>
              </a:tblGrid>
              <a:tr h="296693">
                <a:tc>
                  <a:txBody>
                    <a:bodyPr/>
                    <a:lstStyle/>
                    <a:p>
                      <a:pPr algn="ctr"/>
                      <a:r>
                        <a:rPr lang="zh-CN" sz="1200" b="1" kern="100">
                          <a:effectLst/>
                          <a:latin typeface="Times New Roman" panose="02020603050405020304" pitchFamily="18" charset="0"/>
                          <a:ea typeface="+mn-ea"/>
                          <a:cs typeface="Times New Roman" panose="02020603050405020304" pitchFamily="18" charset="0"/>
                        </a:rPr>
                        <a:t>表名</a:t>
                      </a:r>
                    </a:p>
                  </a:txBody>
                  <a:tcPr marL="68580" marR="68580" marT="0" marB="0"/>
                </a:tc>
                <a:tc gridSpan="5">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属性</a:t>
                      </a: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070529"/>
                  </a:ext>
                </a:extLst>
              </a:tr>
              <a:tr h="296693">
                <a:tc>
                  <a:txBody>
                    <a:bodyPr/>
                    <a:lstStyle/>
                    <a:p>
                      <a:pPr algn="ctr"/>
                      <a:r>
                        <a:rPr lang="en-US" sz="1200" b="1" kern="100">
                          <a:effectLst/>
                          <a:latin typeface="Times New Roman" panose="02020603050405020304" pitchFamily="18" charset="0"/>
                          <a:ea typeface="+mn-ea"/>
                          <a:cs typeface="Times New Roman" panose="02020603050405020304" pitchFamily="18" charset="0"/>
                        </a:rPr>
                        <a:t>Rank</a:t>
                      </a:r>
                      <a:endParaRPr lang="zh-CN" sz="1200" b="1" kern="1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sz="1200" b="1" kern="100" dirty="0">
                          <a:solidFill>
                            <a:srgbClr val="FF0000"/>
                          </a:solidFill>
                          <a:effectLst/>
                          <a:latin typeface="Times New Roman" panose="02020603050405020304" pitchFamily="18" charset="0"/>
                          <a:ea typeface="+mn-ea"/>
                          <a:cs typeface="Times New Roman" panose="02020603050405020304" pitchFamily="18" charset="0"/>
                        </a:rPr>
                        <a:t>RID</a:t>
                      </a:r>
                      <a:endParaRPr lang="zh-CN" sz="12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RNAME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SCORE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UP_SCORE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DESCRIPTION</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634796867"/>
                  </a:ext>
                </a:extLst>
              </a:tr>
              <a:tr h="29669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等级</a:t>
                      </a:r>
                    </a:p>
                  </a:txBody>
                  <a:tcPr marL="68580" marR="68580" marT="0" marB="0"/>
                </a:tc>
                <a:tc>
                  <a:txBody>
                    <a:bodyPr/>
                    <a:lstStyle/>
                    <a:p>
                      <a:pPr algn="ctr"/>
                      <a:r>
                        <a:rPr lang="zh-CN" sz="1200" b="1" kern="100" dirty="0">
                          <a:solidFill>
                            <a:srgbClr val="FF0000"/>
                          </a:solidFill>
                          <a:effectLst/>
                          <a:latin typeface="Times New Roman" panose="02020603050405020304" pitchFamily="18" charset="0"/>
                          <a:ea typeface="+mn-ea"/>
                          <a:cs typeface="Times New Roman" panose="02020603050405020304" pitchFamily="18" charset="0"/>
                        </a:rPr>
                        <a:t>等级</a:t>
                      </a:r>
                      <a:r>
                        <a:rPr lang="en-US" sz="1200" b="1" kern="100" dirty="0">
                          <a:solidFill>
                            <a:srgbClr val="FF0000"/>
                          </a:solidFill>
                          <a:effectLst/>
                          <a:latin typeface="Times New Roman" panose="02020603050405020304" pitchFamily="18" charset="0"/>
                          <a:ea typeface="+mn-ea"/>
                          <a:cs typeface="Times New Roman" panose="02020603050405020304" pitchFamily="18" charset="0"/>
                        </a:rPr>
                        <a:t>ID</a:t>
                      </a:r>
                      <a:endParaRPr lang="zh-CN" sz="12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等级名</a:t>
                      </a:r>
                    </a:p>
                  </a:txBody>
                  <a:tcPr marL="68580" marR="68580" marT="0" marB="0"/>
                </a:tc>
                <a:tc>
                  <a:txBody>
                    <a:bodyPr/>
                    <a:lstStyle/>
                    <a:p>
                      <a:pPr algn="ctr"/>
                      <a:r>
                        <a:rPr lang="zh-CN" sz="1200" b="1" kern="100">
                          <a:effectLst/>
                          <a:latin typeface="Times New Roman" panose="02020603050405020304" pitchFamily="18" charset="0"/>
                          <a:ea typeface="+mn-ea"/>
                          <a:cs typeface="Times New Roman" panose="02020603050405020304" pitchFamily="18" charset="0"/>
                        </a:rPr>
                        <a:t>等级分</a:t>
                      </a:r>
                    </a:p>
                  </a:txBody>
                  <a:tcPr marL="68580" marR="68580" marT="0" marB="0"/>
                </a:tc>
                <a:tc>
                  <a:txBody>
                    <a:bodyPr/>
                    <a:lstStyle/>
                    <a:p>
                      <a:pPr algn="ctr"/>
                      <a:r>
                        <a:rPr lang="zh-CN" sz="1200" b="1" kern="100">
                          <a:effectLst/>
                          <a:latin typeface="Times New Roman" panose="02020603050405020304" pitchFamily="18" charset="0"/>
                          <a:ea typeface="+mn-ea"/>
                          <a:cs typeface="Times New Roman" panose="02020603050405020304" pitchFamily="18" charset="0"/>
                        </a:rPr>
                        <a:t>升级分</a:t>
                      </a:r>
                    </a:p>
                  </a:txBody>
                  <a:tcPr marL="68580" marR="68580" marT="0" marB="0"/>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描述</a:t>
                      </a:r>
                    </a:p>
                  </a:txBody>
                  <a:tcPr marL="68580" marR="68580" marT="0" marB="0"/>
                </a:tc>
                <a:extLst>
                  <a:ext uri="{0D108BD9-81ED-4DB2-BD59-A6C34878D82A}">
                    <a16:rowId xmlns:a16="http://schemas.microsoft.com/office/drawing/2014/main" val="2914792108"/>
                  </a:ext>
                </a:extLst>
              </a:tr>
              <a:tr h="296693">
                <a:tc>
                  <a:txBody>
                    <a:bodyPr/>
                    <a:lstStyle/>
                    <a:p>
                      <a:pPr algn="ctr"/>
                      <a:r>
                        <a:rPr lang="zh-CN" altLang="en-US" sz="1200" b="1" kern="100" dirty="0">
                          <a:effectLst/>
                          <a:latin typeface="Times New Roman" panose="02020603050405020304" pitchFamily="18" charset="0"/>
                          <a:ea typeface="+mn-ea"/>
                          <a:cs typeface="Times New Roman" panose="02020603050405020304" pitchFamily="18" charset="0"/>
                        </a:rPr>
                        <a:t>数据类型</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altLang="zh-CN" sz="1200" b="1" kern="100" dirty="0">
                          <a:solidFill>
                            <a:srgbClr val="FF0000"/>
                          </a:solidFill>
                          <a:effectLst/>
                          <a:latin typeface="Times New Roman" panose="02020603050405020304" pitchFamily="18" charset="0"/>
                          <a:ea typeface="+mn-ea"/>
                          <a:cs typeface="Times New Roman" panose="02020603050405020304" pitchFamily="18" charset="0"/>
                        </a:rPr>
                        <a:t>int</a:t>
                      </a:r>
                      <a:endParaRPr lang="zh-CN" sz="12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altLang="zh-CN" sz="1200" b="1" kern="100" dirty="0" err="1">
                          <a:effectLst/>
                          <a:latin typeface="Times New Roman" panose="02020603050405020304" pitchFamily="18" charset="0"/>
                          <a:ea typeface="+mn-ea"/>
                          <a:cs typeface="Times New Roman" panose="02020603050405020304" pitchFamily="18" charset="0"/>
                        </a:rPr>
                        <a:t>nvarchar</a:t>
                      </a:r>
                      <a:r>
                        <a:rPr lang="en-US" altLang="zh-CN" sz="1200" b="1" kern="100" dirty="0">
                          <a:effectLst/>
                          <a:latin typeface="Times New Roman" panose="02020603050405020304" pitchFamily="18" charset="0"/>
                          <a:ea typeface="+mn-ea"/>
                          <a:cs typeface="Times New Roman" panose="02020603050405020304" pitchFamily="18" charset="0"/>
                        </a:rPr>
                        <a:t>(MAX)</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int</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int</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err="1">
                          <a:effectLst/>
                          <a:latin typeface="Times New Roman" panose="02020603050405020304" pitchFamily="18" charset="0"/>
                          <a:ea typeface="+mn-ea"/>
                          <a:cs typeface="Times New Roman" panose="02020603050405020304" pitchFamily="18" charset="0"/>
                        </a:rPr>
                        <a:t>nvarchar</a:t>
                      </a:r>
                      <a:r>
                        <a:rPr lang="en-US" altLang="zh-CN" sz="1200" b="1" kern="100" dirty="0">
                          <a:effectLst/>
                          <a:latin typeface="Times New Roman" panose="02020603050405020304" pitchFamily="18" charset="0"/>
                          <a:ea typeface="+mn-ea"/>
                          <a:cs typeface="Times New Roman" panose="02020603050405020304" pitchFamily="18" charset="0"/>
                        </a:rPr>
                        <a:t>(MAX)</a:t>
                      </a:r>
                      <a:endParaRPr lang="zh-CN" alt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970496087"/>
                  </a:ext>
                </a:extLst>
              </a:tr>
            </a:tbl>
          </a:graphicData>
        </a:graphic>
      </p:graphicFrame>
      <p:pic>
        <p:nvPicPr>
          <p:cNvPr id="9" name="图片 8">
            <a:extLst>
              <a:ext uri="{FF2B5EF4-FFF2-40B4-BE49-F238E27FC236}">
                <a16:creationId xmlns:a16="http://schemas.microsoft.com/office/drawing/2014/main" id="{940BEDD9-1A43-49B0-9914-475AB9B17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720" y="5530517"/>
            <a:ext cx="9162560" cy="986596"/>
          </a:xfrm>
          <a:prstGeom prst="rect">
            <a:avLst/>
          </a:prstGeom>
        </p:spPr>
      </p:pic>
    </p:spTree>
    <p:custDataLst>
      <p:tags r:id="rId1"/>
    </p:custDataLst>
    <p:extLst>
      <p:ext uri="{BB962C8B-B14F-4D97-AF65-F5344CB8AC3E}">
        <p14:creationId xmlns:p14="http://schemas.microsoft.com/office/powerpoint/2010/main" val="1015848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8" y="1385739"/>
            <a:ext cx="4883752"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测试数据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graphicFrame>
        <p:nvGraphicFramePr>
          <p:cNvPr id="15" name="表格 14">
            <a:extLst>
              <a:ext uri="{FF2B5EF4-FFF2-40B4-BE49-F238E27FC236}">
                <a16:creationId xmlns:a16="http://schemas.microsoft.com/office/drawing/2014/main" id="{3FC9DCBF-3E52-4A8E-8605-9A1B2113180C}"/>
              </a:ext>
            </a:extLst>
          </p:cNvPr>
          <p:cNvGraphicFramePr>
            <a:graphicFrameLocks noGrp="1"/>
          </p:cNvGraphicFramePr>
          <p:nvPr>
            <p:extLst>
              <p:ext uri="{D42A27DB-BD31-4B8C-83A1-F6EECF244321}">
                <p14:modId xmlns:p14="http://schemas.microsoft.com/office/powerpoint/2010/main" val="1955491053"/>
              </p:ext>
            </p:extLst>
          </p:nvPr>
        </p:nvGraphicFramePr>
        <p:xfrm>
          <a:off x="1591999" y="2184917"/>
          <a:ext cx="9008000" cy="1186772"/>
        </p:xfrm>
        <a:graphic>
          <a:graphicData uri="http://schemas.openxmlformats.org/drawingml/2006/table">
            <a:tbl>
              <a:tblPr firstRow="1" firstCol="1" bandRow="1">
                <a:tableStyleId>{5C22544A-7EE6-4342-B048-85BDC9FD1C3A}</a:tableStyleId>
              </a:tblPr>
              <a:tblGrid>
                <a:gridCol w="1225619">
                  <a:extLst>
                    <a:ext uri="{9D8B030D-6E8A-4147-A177-3AD203B41FA5}">
                      <a16:colId xmlns:a16="http://schemas.microsoft.com/office/drawing/2014/main" val="2763002487"/>
                    </a:ext>
                  </a:extLst>
                </a:gridCol>
                <a:gridCol w="918112">
                  <a:extLst>
                    <a:ext uri="{9D8B030D-6E8A-4147-A177-3AD203B41FA5}">
                      <a16:colId xmlns:a16="http://schemas.microsoft.com/office/drawing/2014/main" val="3774284122"/>
                    </a:ext>
                  </a:extLst>
                </a:gridCol>
                <a:gridCol w="1240145">
                  <a:extLst>
                    <a:ext uri="{9D8B030D-6E8A-4147-A177-3AD203B41FA5}">
                      <a16:colId xmlns:a16="http://schemas.microsoft.com/office/drawing/2014/main" val="2255233732"/>
                    </a:ext>
                  </a:extLst>
                </a:gridCol>
                <a:gridCol w="1228393">
                  <a:extLst>
                    <a:ext uri="{9D8B030D-6E8A-4147-A177-3AD203B41FA5}">
                      <a16:colId xmlns:a16="http://schemas.microsoft.com/office/drawing/2014/main" val="3558547394"/>
                    </a:ext>
                  </a:extLst>
                </a:gridCol>
                <a:gridCol w="1060940">
                  <a:extLst>
                    <a:ext uri="{9D8B030D-6E8A-4147-A177-3AD203B41FA5}">
                      <a16:colId xmlns:a16="http://schemas.microsoft.com/office/drawing/2014/main" val="2999470663"/>
                    </a:ext>
                  </a:extLst>
                </a:gridCol>
                <a:gridCol w="1247361">
                  <a:extLst>
                    <a:ext uri="{9D8B030D-6E8A-4147-A177-3AD203B41FA5}">
                      <a16:colId xmlns:a16="http://schemas.microsoft.com/office/drawing/2014/main" val="3852404555"/>
                    </a:ext>
                  </a:extLst>
                </a:gridCol>
                <a:gridCol w="1234269">
                  <a:extLst>
                    <a:ext uri="{9D8B030D-6E8A-4147-A177-3AD203B41FA5}">
                      <a16:colId xmlns:a16="http://schemas.microsoft.com/office/drawing/2014/main" val="1160929270"/>
                    </a:ext>
                  </a:extLst>
                </a:gridCol>
                <a:gridCol w="853161">
                  <a:extLst>
                    <a:ext uri="{9D8B030D-6E8A-4147-A177-3AD203B41FA5}">
                      <a16:colId xmlns:a16="http://schemas.microsoft.com/office/drawing/2014/main" val="177422019"/>
                    </a:ext>
                  </a:extLst>
                </a:gridCol>
              </a:tblGrid>
              <a:tr h="29669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表名</a:t>
                      </a:r>
                    </a:p>
                  </a:txBody>
                  <a:tcPr marL="68580" marR="68580" marT="0" marB="0" anchor="ctr"/>
                </a:tc>
                <a:tc gridSpan="7">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属性</a:t>
                      </a: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9764473"/>
                  </a:ext>
                </a:extLst>
              </a:tr>
              <a:tr h="296693">
                <a:tc>
                  <a:txBody>
                    <a:bodyPr/>
                    <a:lstStyle/>
                    <a:p>
                      <a:pPr algn="ctr"/>
                      <a:r>
                        <a:rPr lang="en-US" sz="1200" b="1" kern="100">
                          <a:effectLst/>
                          <a:latin typeface="Times New Roman" panose="02020603050405020304" pitchFamily="18" charset="0"/>
                          <a:ea typeface="+mn-ea"/>
                          <a:cs typeface="Times New Roman" panose="02020603050405020304" pitchFamily="18" charset="0"/>
                        </a:rPr>
                        <a:t>Battle</a:t>
                      </a:r>
                      <a:endParaRPr lang="zh-CN" sz="12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GID</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PLAYER1</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PLAYER2</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ea typeface="+mn-ea"/>
                          <a:cs typeface="Times New Roman" panose="02020603050405020304" pitchFamily="18" charset="0"/>
                        </a:rPr>
                        <a:t>WINNER</a:t>
                      </a:r>
                      <a:endParaRPr lang="zh-CN" sz="12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dirty="0">
                          <a:effectLst/>
                          <a:latin typeface="Times New Roman" panose="02020603050405020304" pitchFamily="18" charset="0"/>
                          <a:ea typeface="+mn-ea"/>
                          <a:cs typeface="Times New Roman" panose="02020603050405020304" pitchFamily="18" charset="0"/>
                        </a:rPr>
                        <a:t>STATUS</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ea typeface="+mn-ea"/>
                          <a:cs typeface="Times New Roman" panose="02020603050405020304" pitchFamily="18" charset="0"/>
                        </a:rPr>
                        <a:t>TIME</a:t>
                      </a:r>
                      <a:endParaRPr lang="zh-CN" sz="1200" b="1" kern="10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1200" b="1" kern="100">
                          <a:effectLst/>
                          <a:latin typeface="Times New Roman" panose="02020603050405020304" pitchFamily="18" charset="0"/>
                          <a:ea typeface="+mn-ea"/>
                          <a:cs typeface="Times New Roman" panose="02020603050405020304" pitchFamily="18" charset="0"/>
                        </a:rPr>
                        <a:t>DUR</a:t>
                      </a:r>
                      <a:endParaRPr lang="zh-CN" sz="1200" b="1" kern="10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72979456"/>
                  </a:ext>
                </a:extLst>
              </a:tr>
              <a:tr h="296693">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对战</a:t>
                      </a:r>
                    </a:p>
                  </a:txBody>
                  <a:tcPr marL="68580" marR="68580" marT="0" marB="0" anchor="ctr"/>
                </a:tc>
                <a:tc>
                  <a:txBody>
                    <a:bodyPr/>
                    <a:lstStyle/>
                    <a:p>
                      <a:pPr algn="ctr"/>
                      <a:r>
                        <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游戏</a:t>
                      </a: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ID</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玩家</a:t>
                      </a: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1</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玩家</a:t>
                      </a:r>
                      <a:r>
                        <a:rPr lang="en-US"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2</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胜者</a:t>
                      </a: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状态</a:t>
                      </a: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开始时间</a:t>
                      </a:r>
                    </a:p>
                  </a:txBody>
                  <a:tcPr marL="68580" marR="68580" marT="0" marB="0" anchor="ctr"/>
                </a:tc>
                <a:tc>
                  <a:txBody>
                    <a:bodyPr/>
                    <a:lstStyle/>
                    <a:p>
                      <a:pPr algn="ctr"/>
                      <a:r>
                        <a:rPr lang="zh-CN" sz="1200" b="1" kern="100" dirty="0">
                          <a:effectLst/>
                          <a:latin typeface="Times New Roman" panose="02020603050405020304" pitchFamily="18" charset="0"/>
                          <a:ea typeface="+mn-ea"/>
                          <a:cs typeface="Times New Roman" panose="02020603050405020304" pitchFamily="18" charset="0"/>
                        </a:rPr>
                        <a:t>时长</a:t>
                      </a:r>
                    </a:p>
                  </a:txBody>
                  <a:tcPr marL="68580" marR="68580" marT="0" marB="0" anchor="ctr"/>
                </a:tc>
                <a:extLst>
                  <a:ext uri="{0D108BD9-81ED-4DB2-BD59-A6C34878D82A}">
                    <a16:rowId xmlns:a16="http://schemas.microsoft.com/office/drawing/2014/main" val="3225505340"/>
                  </a:ext>
                </a:extLst>
              </a:tr>
              <a:tr h="2966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chemeClr val="lt1"/>
                          </a:solidFill>
                          <a:effectLst/>
                          <a:latin typeface="Times New Roman" panose="02020603050405020304" pitchFamily="18" charset="0"/>
                          <a:ea typeface="+mn-ea"/>
                          <a:cs typeface="Times New Roman" panose="02020603050405020304" pitchFamily="18" charset="0"/>
                        </a:rPr>
                        <a:t>数据类型</a:t>
                      </a:r>
                    </a:p>
                  </a:txBody>
                  <a:tcPr marL="68580" marR="68580" marT="0" marB="0" anchor="ctr"/>
                </a:tc>
                <a:tc>
                  <a:txBody>
                    <a:bodyPr/>
                    <a:lstStyle/>
                    <a:p>
                      <a:pPr algn="ctr"/>
                      <a:r>
                        <a:rPr lang="en-US" alt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int</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int</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rPr>
                        <a:t>int</a:t>
                      </a:r>
                      <a:endParaRPr lang="zh-CN" sz="1200" b="1" kern="100" dirty="0">
                        <a:solidFill>
                          <a:schemeClr val="accent6">
                            <a:lumMod val="75000"/>
                          </a:schemeClr>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int</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err="1">
                          <a:effectLst/>
                          <a:latin typeface="Times New Roman" panose="02020603050405020304" pitchFamily="18" charset="0"/>
                          <a:ea typeface="+mn-ea"/>
                          <a:cs typeface="Times New Roman" panose="02020603050405020304" pitchFamily="18" charset="0"/>
                        </a:rPr>
                        <a:t>nvarchar</a:t>
                      </a:r>
                      <a:r>
                        <a:rPr lang="en-US" altLang="zh-CN" sz="1200" b="1" kern="100" dirty="0">
                          <a:effectLst/>
                          <a:latin typeface="Times New Roman" panose="02020603050405020304" pitchFamily="18" charset="0"/>
                          <a:ea typeface="+mn-ea"/>
                          <a:cs typeface="Times New Roman" panose="02020603050405020304" pitchFamily="18" charset="0"/>
                        </a:rPr>
                        <a:t>(MAX)</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datetime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altLang="zh-CN" sz="1200" b="1" kern="100" dirty="0">
                          <a:effectLst/>
                          <a:latin typeface="Times New Roman" panose="02020603050405020304" pitchFamily="18" charset="0"/>
                          <a:ea typeface="+mn-ea"/>
                          <a:cs typeface="Times New Roman" panose="02020603050405020304" pitchFamily="18" charset="0"/>
                        </a:rPr>
                        <a:t>time</a:t>
                      </a:r>
                      <a:endParaRPr lang="zh-CN" sz="1200" b="1" kern="100" dirty="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733468727"/>
                  </a:ext>
                </a:extLst>
              </a:tr>
            </a:tbl>
          </a:graphicData>
        </a:graphic>
      </p:graphicFrame>
      <p:pic>
        <p:nvPicPr>
          <p:cNvPr id="3" name="图片 2">
            <a:extLst>
              <a:ext uri="{FF2B5EF4-FFF2-40B4-BE49-F238E27FC236}">
                <a16:creationId xmlns:a16="http://schemas.microsoft.com/office/drawing/2014/main" id="{A8233757-0E97-4040-930C-F52A8E2F0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587" y="3565956"/>
            <a:ext cx="10324826" cy="3146899"/>
          </a:xfrm>
          <a:prstGeom prst="rect">
            <a:avLst/>
          </a:prstGeom>
        </p:spPr>
      </p:pic>
    </p:spTree>
    <p:custDataLst>
      <p:tags r:id="rId1"/>
    </p:custDataLst>
    <p:extLst>
      <p:ext uri="{BB962C8B-B14F-4D97-AF65-F5344CB8AC3E}">
        <p14:creationId xmlns:p14="http://schemas.microsoft.com/office/powerpoint/2010/main" val="384918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939" y="1459028"/>
            <a:ext cx="11300317" cy="531620"/>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查询胜率大于</a:t>
            </a:r>
            <a:r>
              <a:rPr lang="en-US" altLang="zh-CN" sz="2400" dirty="0">
                <a:gradFill>
                  <a:gsLst>
                    <a:gs pos="100000">
                      <a:schemeClr val="accent4"/>
                    </a:gs>
                    <a:gs pos="23000">
                      <a:schemeClr val="accent1">
                        <a:alpha val="95000"/>
                      </a:schemeClr>
                    </a:gs>
                  </a:gsLst>
                  <a:lin ang="2700000" scaled="1"/>
                </a:gradFill>
                <a:latin typeface="+mj-lt"/>
                <a:ea typeface="+mj-ea"/>
              </a:rPr>
              <a:t>50%</a:t>
            </a:r>
            <a:r>
              <a:rPr lang="zh-CN" altLang="en-US" sz="2400" dirty="0">
                <a:gradFill>
                  <a:gsLst>
                    <a:gs pos="100000">
                      <a:schemeClr val="accent4"/>
                    </a:gs>
                    <a:gs pos="23000">
                      <a:schemeClr val="accent1">
                        <a:alpha val="95000"/>
                      </a:schemeClr>
                    </a:gs>
                  </a:gsLst>
                  <a:lin ang="2700000" scaled="1"/>
                </a:gradFill>
                <a:latin typeface="+mj-lt"/>
                <a:ea typeface="+mj-ea"/>
              </a:rPr>
              <a:t>的玩家玩过的由“盛大公司”开发的游戏的名称和分值。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
        <p:nvSpPr>
          <p:cNvPr id="7" name="文本框 6">
            <a:extLst>
              <a:ext uri="{FF2B5EF4-FFF2-40B4-BE49-F238E27FC236}">
                <a16:creationId xmlns:a16="http://schemas.microsoft.com/office/drawing/2014/main" id="{89F244F4-F51D-4848-8D4C-45D05C6F8778}"/>
              </a:ext>
            </a:extLst>
          </p:cNvPr>
          <p:cNvSpPr txBox="1"/>
          <p:nvPr/>
        </p:nvSpPr>
        <p:spPr>
          <a:xfrm>
            <a:off x="515940" y="2120918"/>
            <a:ext cx="5659890" cy="461665"/>
          </a:xfrm>
          <a:prstGeom prst="rect">
            <a:avLst/>
          </a:prstGeom>
          <a:noFill/>
        </p:spPr>
        <p:txBody>
          <a:bodyPr wrap="square" rtlCol="0">
            <a:spAutoFit/>
          </a:bodyPr>
          <a:lstStyle/>
          <a:p>
            <a:r>
              <a:rPr lang="en-US" altLang="zh-CN" sz="2400" b="1" dirty="0">
                <a:solidFill>
                  <a:schemeClr val="tx1">
                    <a:lumMod val="65000"/>
                    <a:lumOff val="35000"/>
                  </a:schemeClr>
                </a:solidFill>
                <a:latin typeface="+mn-ea"/>
              </a:rPr>
              <a:t>1.</a:t>
            </a:r>
            <a:r>
              <a:rPr lang="zh-CN" altLang="en-US" sz="2400" b="1" dirty="0">
                <a:solidFill>
                  <a:schemeClr val="tx1">
                    <a:lumMod val="65000"/>
                    <a:lumOff val="35000"/>
                  </a:schemeClr>
                </a:solidFill>
                <a:latin typeface="+mn-ea"/>
              </a:rPr>
              <a:t>目标：查找盛大公司游戏的</a:t>
            </a:r>
            <a:r>
              <a:rPr lang="zh-CN" altLang="en-US" sz="2400" b="1" dirty="0">
                <a:solidFill>
                  <a:srgbClr val="C00000"/>
                </a:solidFill>
                <a:latin typeface="+mn-ea"/>
              </a:rPr>
              <a:t>名称和分值</a:t>
            </a:r>
          </a:p>
        </p:txBody>
      </p:sp>
      <p:sp>
        <p:nvSpPr>
          <p:cNvPr id="10" name="文本框 9">
            <a:extLst>
              <a:ext uri="{FF2B5EF4-FFF2-40B4-BE49-F238E27FC236}">
                <a16:creationId xmlns:a16="http://schemas.microsoft.com/office/drawing/2014/main" id="{BD0EF1BC-FA78-4E73-83CB-9EC74D76FC88}"/>
              </a:ext>
            </a:extLst>
          </p:cNvPr>
          <p:cNvSpPr txBox="1"/>
          <p:nvPr/>
        </p:nvSpPr>
        <p:spPr>
          <a:xfrm>
            <a:off x="515939" y="3450338"/>
            <a:ext cx="4739218" cy="830997"/>
          </a:xfrm>
          <a:prstGeom prst="rect">
            <a:avLst/>
          </a:prstGeom>
          <a:noFill/>
        </p:spPr>
        <p:txBody>
          <a:bodyPr wrap="square" rtlCol="0">
            <a:spAutoFit/>
          </a:bodyPr>
          <a:lstStyle/>
          <a:p>
            <a:r>
              <a:rPr lang="en-US" altLang="zh-CN" sz="2400" b="1" dirty="0">
                <a:solidFill>
                  <a:schemeClr val="tx1">
                    <a:lumMod val="65000"/>
                    <a:lumOff val="35000"/>
                  </a:schemeClr>
                </a:solidFill>
                <a:latin typeface="+mn-ea"/>
              </a:rPr>
              <a:t>3.</a:t>
            </a:r>
            <a:r>
              <a:rPr lang="zh-CN" altLang="en-US" sz="2400" b="1" dirty="0">
                <a:solidFill>
                  <a:schemeClr val="tx1">
                    <a:lumMod val="65000"/>
                    <a:lumOff val="35000"/>
                  </a:schemeClr>
                </a:solidFill>
                <a:latin typeface="+mn-ea"/>
              </a:rPr>
              <a:t>查询：</a:t>
            </a:r>
            <a:r>
              <a:rPr lang="zh-CN" altLang="en-US" sz="2400" b="1" dirty="0">
                <a:solidFill>
                  <a:srgbClr val="C00000"/>
                </a:solidFill>
                <a:latin typeface="+mn-ea"/>
              </a:rPr>
              <a:t>胜率大于</a:t>
            </a:r>
            <a:r>
              <a:rPr lang="en-US" altLang="zh-CN" sz="2400" b="1" dirty="0">
                <a:solidFill>
                  <a:srgbClr val="C00000"/>
                </a:solidFill>
                <a:latin typeface="+mn-ea"/>
              </a:rPr>
              <a:t>50%</a:t>
            </a:r>
            <a:r>
              <a:rPr lang="zh-CN" altLang="en-US" sz="2400" b="1" dirty="0">
                <a:solidFill>
                  <a:schemeClr val="tx1">
                    <a:lumMod val="65000"/>
                    <a:lumOff val="35000"/>
                  </a:schemeClr>
                </a:solidFill>
                <a:latin typeface="+mn-ea"/>
              </a:rPr>
              <a:t>的玩家玩过的</a:t>
            </a:r>
            <a:r>
              <a:rPr lang="zh-CN" altLang="en-US" sz="2400" b="1" dirty="0">
                <a:solidFill>
                  <a:srgbClr val="C00000"/>
                </a:solidFill>
                <a:latin typeface="+mn-ea"/>
              </a:rPr>
              <a:t>所有的游戏</a:t>
            </a:r>
            <a:r>
              <a:rPr lang="en-US" altLang="zh-CN" sz="2400" b="1" dirty="0">
                <a:solidFill>
                  <a:srgbClr val="C00000"/>
                </a:solidFill>
                <a:latin typeface="+mn-ea"/>
              </a:rPr>
              <a:t>ID</a:t>
            </a:r>
            <a:endParaRPr lang="zh-CN" altLang="en-US" sz="2400" b="1" dirty="0">
              <a:solidFill>
                <a:srgbClr val="C00000"/>
              </a:solidFill>
              <a:latin typeface="+mn-ea"/>
            </a:endParaRPr>
          </a:p>
        </p:txBody>
      </p:sp>
      <p:sp>
        <p:nvSpPr>
          <p:cNvPr id="18" name="文本框 17">
            <a:extLst>
              <a:ext uri="{FF2B5EF4-FFF2-40B4-BE49-F238E27FC236}">
                <a16:creationId xmlns:a16="http://schemas.microsoft.com/office/drawing/2014/main" id="{CC1BC517-A3F4-4B9E-B23F-E5991B87D845}"/>
              </a:ext>
            </a:extLst>
          </p:cNvPr>
          <p:cNvSpPr txBox="1"/>
          <p:nvPr/>
        </p:nvSpPr>
        <p:spPr>
          <a:xfrm>
            <a:off x="5255157" y="3107674"/>
            <a:ext cx="6691086" cy="3785652"/>
          </a:xfrm>
          <a:prstGeom prst="rect">
            <a:avLst/>
          </a:prstGeom>
          <a:noFill/>
        </p:spPr>
        <p:txBody>
          <a:bodyPr wrap="square" rtlCol="0">
            <a:spAutoFit/>
          </a:bodyPr>
          <a:lstStyle/>
          <a:p>
            <a:r>
              <a:rPr lang="en-US" altLang="zh-CN" sz="2000" b="1" dirty="0">
                <a:solidFill>
                  <a:srgbClr val="0000FF"/>
                </a:solidFill>
                <a:latin typeface="+mn-ea"/>
              </a:rPr>
              <a:t>select</a:t>
            </a:r>
            <a:r>
              <a:rPr lang="en-US" altLang="zh-CN" sz="2000" b="1" dirty="0">
                <a:solidFill>
                  <a:srgbClr val="000000"/>
                </a:solidFill>
                <a:latin typeface="+mn-ea"/>
              </a:rPr>
              <a:t> GNAME</a:t>
            </a:r>
            <a:r>
              <a:rPr lang="en-US" altLang="zh-CN" sz="2000" b="1" dirty="0">
                <a:solidFill>
                  <a:srgbClr val="808080"/>
                </a:solidFill>
                <a:latin typeface="+mn-ea"/>
              </a:rPr>
              <a:t>,</a:t>
            </a:r>
            <a:r>
              <a:rPr lang="en-US" altLang="zh-CN" sz="2000" b="1" dirty="0">
                <a:latin typeface="+mn-ea"/>
              </a:rPr>
              <a:t>VALUE</a:t>
            </a:r>
          </a:p>
          <a:p>
            <a:r>
              <a:rPr lang="en-US" altLang="zh-CN" sz="2000" b="1" dirty="0">
                <a:solidFill>
                  <a:srgbClr val="0000FF"/>
                </a:solidFill>
                <a:latin typeface="+mn-ea"/>
              </a:rPr>
              <a:t>from</a:t>
            </a:r>
            <a:r>
              <a:rPr lang="en-US" altLang="zh-CN" sz="2000" b="1" dirty="0">
                <a:solidFill>
                  <a:srgbClr val="000000"/>
                </a:solidFill>
                <a:latin typeface="+mn-ea"/>
              </a:rPr>
              <a:t> Games</a:t>
            </a:r>
          </a:p>
          <a:p>
            <a:r>
              <a:rPr lang="en-US" altLang="zh-CN" sz="2000" b="1" dirty="0">
                <a:solidFill>
                  <a:srgbClr val="0000FF"/>
                </a:solidFill>
                <a:latin typeface="+mn-ea"/>
              </a:rPr>
              <a:t>where</a:t>
            </a:r>
            <a:r>
              <a:rPr lang="en-US" altLang="zh-CN" sz="2000" b="1" dirty="0">
                <a:solidFill>
                  <a:srgbClr val="000000"/>
                </a:solidFill>
                <a:latin typeface="+mn-ea"/>
              </a:rPr>
              <a:t> DEVELOPER</a:t>
            </a:r>
            <a:r>
              <a:rPr lang="en-US" altLang="zh-CN" sz="2000" b="1" dirty="0">
                <a:solidFill>
                  <a:srgbClr val="808080"/>
                </a:solidFill>
                <a:latin typeface="+mn-ea"/>
              </a:rPr>
              <a:t>=</a:t>
            </a:r>
            <a:r>
              <a:rPr lang="en-US" altLang="zh-CN" sz="2000" b="1" dirty="0">
                <a:solidFill>
                  <a:srgbClr val="FF0000"/>
                </a:solidFill>
                <a:latin typeface="+mn-ea"/>
              </a:rPr>
              <a:t>'</a:t>
            </a:r>
            <a:r>
              <a:rPr lang="zh-CN" altLang="en-US" sz="2000" b="1" dirty="0">
                <a:solidFill>
                  <a:srgbClr val="FF0000"/>
                </a:solidFill>
                <a:latin typeface="+mn-ea"/>
              </a:rPr>
              <a:t>盛大公司</a:t>
            </a:r>
            <a:r>
              <a:rPr lang="en-US" altLang="zh-CN" sz="2000" b="1" dirty="0">
                <a:solidFill>
                  <a:srgbClr val="FF0000"/>
                </a:solidFill>
                <a:latin typeface="+mn-ea"/>
              </a:rPr>
              <a:t>’</a:t>
            </a:r>
            <a:endParaRPr lang="en-US" altLang="zh-CN" sz="2000" b="1" dirty="0">
              <a:solidFill>
                <a:srgbClr val="000000"/>
              </a:solidFill>
              <a:latin typeface="+mn-ea"/>
            </a:endParaRPr>
          </a:p>
          <a:p>
            <a:r>
              <a:rPr lang="en-US" altLang="zh-CN" sz="2000" b="1" dirty="0">
                <a:solidFill>
                  <a:srgbClr val="000000"/>
                </a:solidFill>
                <a:latin typeface="+mn-ea"/>
              </a:rPr>
              <a:t>	</a:t>
            </a:r>
            <a:r>
              <a:rPr lang="en-US" altLang="zh-CN" sz="2000" b="1" dirty="0">
                <a:solidFill>
                  <a:srgbClr val="808080"/>
                </a:solidFill>
                <a:latin typeface="+mn-ea"/>
              </a:rPr>
              <a:t>and</a:t>
            </a:r>
            <a:r>
              <a:rPr lang="en-US" altLang="zh-CN" sz="2000" b="1" dirty="0">
                <a:solidFill>
                  <a:srgbClr val="000000"/>
                </a:solidFill>
                <a:latin typeface="+mn-ea"/>
              </a:rPr>
              <a:t> GID </a:t>
            </a:r>
            <a:r>
              <a:rPr lang="en-US" altLang="zh-CN" sz="2000" b="1" dirty="0">
                <a:solidFill>
                  <a:srgbClr val="808080"/>
                </a:solidFill>
                <a:latin typeface="+mn-ea"/>
              </a:rPr>
              <a:t>in(</a:t>
            </a:r>
            <a:r>
              <a:rPr lang="en-US" altLang="zh-CN" sz="2000" b="1" dirty="0">
                <a:solidFill>
                  <a:srgbClr val="0000FF"/>
                </a:solidFill>
                <a:latin typeface="+mn-ea"/>
              </a:rPr>
              <a:t>select</a:t>
            </a:r>
            <a:r>
              <a:rPr lang="en-US" altLang="zh-CN" sz="2000" b="1" dirty="0">
                <a:solidFill>
                  <a:srgbClr val="000000"/>
                </a:solidFill>
                <a:latin typeface="+mn-ea"/>
              </a:rPr>
              <a:t> GID</a:t>
            </a:r>
          </a:p>
          <a:p>
            <a:r>
              <a:rPr lang="en-US" altLang="zh-CN" sz="2000" b="1" dirty="0">
                <a:solidFill>
                  <a:srgbClr val="0000FF"/>
                </a:solidFill>
                <a:latin typeface="+mn-ea"/>
              </a:rPr>
              <a:t>		      from</a:t>
            </a:r>
            <a:r>
              <a:rPr lang="en-US" altLang="zh-CN" sz="2000" b="1" dirty="0">
                <a:solidFill>
                  <a:srgbClr val="000000"/>
                </a:solidFill>
                <a:latin typeface="+mn-ea"/>
              </a:rPr>
              <a:t> Battle</a:t>
            </a:r>
          </a:p>
          <a:p>
            <a:r>
              <a:rPr lang="en-US" altLang="zh-CN" sz="2000" b="1" dirty="0">
                <a:solidFill>
                  <a:srgbClr val="0000FF"/>
                </a:solidFill>
                <a:latin typeface="+mn-ea"/>
              </a:rPr>
              <a:t>		      where</a:t>
            </a:r>
            <a:r>
              <a:rPr lang="en-US" altLang="zh-CN" sz="2000" b="1" dirty="0">
                <a:solidFill>
                  <a:srgbClr val="000000"/>
                </a:solidFill>
                <a:latin typeface="+mn-ea"/>
              </a:rPr>
              <a:t> PLAYER1 </a:t>
            </a:r>
            <a:r>
              <a:rPr lang="en-US" altLang="zh-CN" sz="2000" b="1" dirty="0">
                <a:solidFill>
                  <a:srgbClr val="808080"/>
                </a:solidFill>
                <a:latin typeface="+mn-ea"/>
              </a:rPr>
              <a:t>in</a:t>
            </a:r>
            <a:r>
              <a:rPr lang="en-US" altLang="zh-CN" sz="2000" b="1" dirty="0">
                <a:solidFill>
                  <a:srgbClr val="0000FF"/>
                </a:solidFill>
                <a:latin typeface="+mn-ea"/>
              </a:rPr>
              <a:t> </a:t>
            </a:r>
            <a:r>
              <a:rPr lang="en-US" altLang="zh-CN" sz="2000" b="1" dirty="0">
                <a:solidFill>
                  <a:srgbClr val="808080"/>
                </a:solidFill>
                <a:latin typeface="+mn-ea"/>
              </a:rPr>
              <a:t>(</a:t>
            </a:r>
            <a:r>
              <a:rPr lang="en-US" altLang="zh-CN" sz="2000" b="1" dirty="0">
                <a:solidFill>
                  <a:srgbClr val="0000FF"/>
                </a:solidFill>
                <a:latin typeface="+mn-ea"/>
              </a:rPr>
              <a:t>select</a:t>
            </a:r>
            <a:r>
              <a:rPr lang="en-US" altLang="zh-CN" sz="2000" b="1" dirty="0">
                <a:solidFill>
                  <a:srgbClr val="000000"/>
                </a:solidFill>
                <a:latin typeface="+mn-ea"/>
              </a:rPr>
              <a:t> PID</a:t>
            </a:r>
          </a:p>
          <a:p>
            <a:r>
              <a:rPr lang="en-US" altLang="zh-CN" sz="2000" b="1" dirty="0">
                <a:solidFill>
                  <a:srgbClr val="0000FF"/>
                </a:solidFill>
                <a:latin typeface="+mn-ea"/>
              </a:rPr>
              <a:t>				            from</a:t>
            </a:r>
            <a:r>
              <a:rPr lang="en-US" altLang="zh-CN" sz="2000" b="1" dirty="0">
                <a:solidFill>
                  <a:srgbClr val="000000"/>
                </a:solidFill>
                <a:latin typeface="+mn-ea"/>
              </a:rPr>
              <a:t> Players</a:t>
            </a:r>
          </a:p>
          <a:p>
            <a:r>
              <a:rPr lang="en-US" altLang="zh-CN" sz="2000" b="1" dirty="0">
                <a:solidFill>
                  <a:srgbClr val="0000FF"/>
                </a:solidFill>
                <a:latin typeface="+mn-ea"/>
              </a:rPr>
              <a:t>				             where</a:t>
            </a:r>
            <a:r>
              <a:rPr lang="en-US" altLang="zh-CN" sz="2000" b="1" dirty="0">
                <a:solidFill>
                  <a:srgbClr val="000000"/>
                </a:solidFill>
                <a:latin typeface="+mn-ea"/>
              </a:rPr>
              <a:t> WIN</a:t>
            </a:r>
            <a:r>
              <a:rPr lang="en-US" altLang="zh-CN" sz="2000" b="1" dirty="0">
                <a:solidFill>
                  <a:srgbClr val="808080"/>
                </a:solidFill>
                <a:latin typeface="+mn-ea"/>
              </a:rPr>
              <a:t>&gt;</a:t>
            </a:r>
            <a:r>
              <a:rPr lang="en-US" altLang="zh-CN" sz="2000" b="1" dirty="0">
                <a:solidFill>
                  <a:srgbClr val="000000"/>
                </a:solidFill>
                <a:latin typeface="+mn-ea"/>
              </a:rPr>
              <a:t>LOST</a:t>
            </a:r>
            <a:r>
              <a:rPr lang="en-US" altLang="zh-CN" sz="2000" b="1" dirty="0">
                <a:solidFill>
                  <a:srgbClr val="808080"/>
                </a:solidFill>
                <a:latin typeface="+mn-ea"/>
              </a:rPr>
              <a:t>)</a:t>
            </a:r>
            <a:endParaRPr lang="zh-CN" altLang="en-US" sz="2000" b="1" dirty="0">
              <a:solidFill>
                <a:srgbClr val="000000"/>
              </a:solidFill>
              <a:latin typeface="+mn-ea"/>
            </a:endParaRPr>
          </a:p>
          <a:p>
            <a:r>
              <a:rPr lang="en-US" altLang="zh-CN" sz="2000" b="1" dirty="0">
                <a:solidFill>
                  <a:srgbClr val="000000"/>
                </a:solidFill>
                <a:latin typeface="+mn-ea"/>
              </a:rPr>
              <a:t>  			    </a:t>
            </a:r>
            <a:r>
              <a:rPr lang="en-US" altLang="zh-CN" sz="2000" b="1" dirty="0">
                <a:solidFill>
                  <a:srgbClr val="808080"/>
                </a:solidFill>
                <a:latin typeface="+mn-ea"/>
              </a:rPr>
              <a:t>or</a:t>
            </a:r>
            <a:endParaRPr lang="en-US" altLang="zh-CN" sz="2000" b="1" dirty="0">
              <a:solidFill>
                <a:srgbClr val="000000"/>
              </a:solidFill>
              <a:latin typeface="+mn-ea"/>
            </a:endParaRPr>
          </a:p>
          <a:p>
            <a:r>
              <a:rPr lang="en-US" altLang="zh-CN" sz="2000" b="1" dirty="0">
                <a:solidFill>
                  <a:srgbClr val="000000"/>
                </a:solidFill>
                <a:latin typeface="+mn-ea"/>
              </a:rPr>
              <a:t>      			    PLAYER2 </a:t>
            </a:r>
            <a:r>
              <a:rPr lang="en-US" altLang="zh-CN" sz="2000" b="1" dirty="0">
                <a:solidFill>
                  <a:srgbClr val="808080"/>
                </a:solidFill>
                <a:latin typeface="+mn-ea"/>
              </a:rPr>
              <a:t>in</a:t>
            </a:r>
            <a:r>
              <a:rPr lang="en-US" altLang="zh-CN" sz="2000" b="1" dirty="0">
                <a:solidFill>
                  <a:srgbClr val="0000FF"/>
                </a:solidFill>
                <a:latin typeface="+mn-ea"/>
              </a:rPr>
              <a:t> </a:t>
            </a:r>
            <a:r>
              <a:rPr lang="en-US" altLang="zh-CN" sz="2000" b="1" dirty="0">
                <a:solidFill>
                  <a:srgbClr val="808080"/>
                </a:solidFill>
                <a:latin typeface="+mn-ea"/>
              </a:rPr>
              <a:t>(</a:t>
            </a:r>
            <a:r>
              <a:rPr lang="en-US" altLang="zh-CN" sz="2000" b="1" dirty="0">
                <a:solidFill>
                  <a:srgbClr val="0000FF"/>
                </a:solidFill>
                <a:latin typeface="+mn-ea"/>
              </a:rPr>
              <a:t>select</a:t>
            </a:r>
            <a:r>
              <a:rPr lang="en-US" altLang="zh-CN" sz="2000" b="1" dirty="0">
                <a:solidFill>
                  <a:srgbClr val="000000"/>
                </a:solidFill>
                <a:latin typeface="+mn-ea"/>
              </a:rPr>
              <a:t> PID</a:t>
            </a:r>
          </a:p>
          <a:p>
            <a:r>
              <a:rPr lang="en-US" altLang="zh-CN" sz="2000" b="1" dirty="0">
                <a:solidFill>
                  <a:srgbClr val="0000FF"/>
                </a:solidFill>
                <a:latin typeface="+mn-ea"/>
              </a:rPr>
              <a:t>				            from</a:t>
            </a:r>
            <a:r>
              <a:rPr lang="en-US" altLang="zh-CN" sz="2000" b="1" dirty="0">
                <a:solidFill>
                  <a:srgbClr val="000000"/>
                </a:solidFill>
                <a:latin typeface="+mn-ea"/>
              </a:rPr>
              <a:t> Players</a:t>
            </a:r>
          </a:p>
          <a:p>
            <a:r>
              <a:rPr lang="en-US" altLang="zh-CN" sz="2000" b="1" dirty="0">
                <a:solidFill>
                  <a:srgbClr val="0000FF"/>
                </a:solidFill>
                <a:latin typeface="+mn-ea"/>
              </a:rPr>
              <a:t>				            where</a:t>
            </a:r>
            <a:r>
              <a:rPr lang="en-US" altLang="zh-CN" sz="2000" b="1" dirty="0">
                <a:solidFill>
                  <a:srgbClr val="000000"/>
                </a:solidFill>
                <a:latin typeface="+mn-ea"/>
              </a:rPr>
              <a:t> WIN</a:t>
            </a:r>
            <a:r>
              <a:rPr lang="en-US" altLang="zh-CN" sz="2000" b="1" dirty="0">
                <a:solidFill>
                  <a:srgbClr val="808080"/>
                </a:solidFill>
                <a:latin typeface="+mn-ea"/>
              </a:rPr>
              <a:t>&gt;</a:t>
            </a:r>
            <a:r>
              <a:rPr lang="en-US" altLang="zh-CN" sz="2000" b="1" dirty="0">
                <a:solidFill>
                  <a:srgbClr val="000000"/>
                </a:solidFill>
                <a:latin typeface="+mn-ea"/>
              </a:rPr>
              <a:t>LOST</a:t>
            </a:r>
            <a:r>
              <a:rPr lang="en-US" altLang="zh-CN" sz="2000" b="1" dirty="0">
                <a:solidFill>
                  <a:srgbClr val="808080"/>
                </a:solidFill>
                <a:latin typeface="+mn-ea"/>
              </a:rPr>
              <a:t>))</a:t>
            </a:r>
            <a:endParaRPr lang="zh-CN" altLang="en-US" sz="2000" b="1" dirty="0">
              <a:latin typeface="+mn-ea"/>
            </a:endParaRPr>
          </a:p>
        </p:txBody>
      </p:sp>
      <p:sp>
        <p:nvSpPr>
          <p:cNvPr id="19" name="文本框 18">
            <a:extLst>
              <a:ext uri="{FF2B5EF4-FFF2-40B4-BE49-F238E27FC236}">
                <a16:creationId xmlns:a16="http://schemas.microsoft.com/office/drawing/2014/main" id="{54138D6C-18EA-48D7-B5BC-D4F57BC57F01}"/>
              </a:ext>
            </a:extLst>
          </p:cNvPr>
          <p:cNvSpPr txBox="1"/>
          <p:nvPr/>
        </p:nvSpPr>
        <p:spPr>
          <a:xfrm>
            <a:off x="515939" y="2748337"/>
            <a:ext cx="6068776" cy="461665"/>
          </a:xfrm>
          <a:prstGeom prst="rect">
            <a:avLst/>
          </a:prstGeom>
          <a:noFill/>
        </p:spPr>
        <p:txBody>
          <a:bodyPr wrap="square" rtlCol="0">
            <a:spAutoFit/>
          </a:bodyPr>
          <a:lstStyle/>
          <a:p>
            <a:r>
              <a:rPr lang="en-US" altLang="zh-CN" sz="2400" b="1" dirty="0">
                <a:solidFill>
                  <a:schemeClr val="tx1">
                    <a:lumMod val="65000"/>
                    <a:lumOff val="35000"/>
                  </a:schemeClr>
                </a:solidFill>
                <a:latin typeface="+mn-ea"/>
              </a:rPr>
              <a:t>2.</a:t>
            </a:r>
            <a:r>
              <a:rPr lang="zh-CN" altLang="en-US" sz="2400" b="1" dirty="0">
                <a:solidFill>
                  <a:schemeClr val="tx1">
                    <a:lumMod val="65000"/>
                    <a:lumOff val="35000"/>
                  </a:schemeClr>
                </a:solidFill>
                <a:latin typeface="+mn-ea"/>
              </a:rPr>
              <a:t>只要游戏</a:t>
            </a:r>
            <a:r>
              <a:rPr lang="en-US" altLang="zh-CN" sz="2400" b="1" dirty="0">
                <a:solidFill>
                  <a:schemeClr val="tx1">
                    <a:lumMod val="65000"/>
                    <a:lumOff val="35000"/>
                  </a:schemeClr>
                </a:solidFill>
                <a:latin typeface="+mn-ea"/>
              </a:rPr>
              <a:t>ID </a:t>
            </a:r>
            <a:r>
              <a:rPr lang="zh-CN" altLang="en-US" sz="2400" b="1" dirty="0">
                <a:solidFill>
                  <a:srgbClr val="C00000"/>
                </a:solidFill>
                <a:latin typeface="+mn-ea"/>
              </a:rPr>
              <a:t>属于</a:t>
            </a:r>
            <a:r>
              <a:rPr lang="en-US" altLang="zh-CN" sz="2400" b="1" dirty="0">
                <a:solidFill>
                  <a:schemeClr val="tx1">
                    <a:lumMod val="65000"/>
                    <a:lumOff val="35000"/>
                  </a:schemeClr>
                </a:solidFill>
                <a:latin typeface="+mn-ea"/>
              </a:rPr>
              <a:t>“</a:t>
            </a:r>
            <a:r>
              <a:rPr lang="zh-CN" altLang="en-US" sz="2400" b="1" dirty="0">
                <a:solidFill>
                  <a:schemeClr val="tx1">
                    <a:lumMod val="65000"/>
                    <a:lumOff val="35000"/>
                  </a:schemeClr>
                </a:solidFill>
                <a:latin typeface="+mn-ea"/>
              </a:rPr>
              <a:t>盛大公司</a:t>
            </a:r>
            <a:r>
              <a:rPr lang="en-US" altLang="zh-CN" sz="2400" b="1" dirty="0">
                <a:solidFill>
                  <a:schemeClr val="tx1">
                    <a:lumMod val="65000"/>
                    <a:lumOff val="35000"/>
                  </a:schemeClr>
                </a:solidFill>
                <a:latin typeface="+mn-ea"/>
              </a:rPr>
              <a:t>”</a:t>
            </a:r>
            <a:r>
              <a:rPr lang="zh-CN" altLang="en-US" sz="2400" b="1" dirty="0">
                <a:solidFill>
                  <a:schemeClr val="tx1">
                    <a:lumMod val="65000"/>
                    <a:lumOff val="35000"/>
                  </a:schemeClr>
                </a:solidFill>
                <a:latin typeface="+mn-ea"/>
              </a:rPr>
              <a:t>开发</a:t>
            </a:r>
            <a:r>
              <a:rPr lang="en-US" altLang="zh-CN" sz="2400" b="1" dirty="0">
                <a:solidFill>
                  <a:schemeClr val="tx1">
                    <a:lumMod val="65000"/>
                    <a:lumOff val="35000"/>
                  </a:schemeClr>
                </a:solidFill>
                <a:latin typeface="+mn-ea"/>
              </a:rPr>
              <a:t>ID</a:t>
            </a:r>
            <a:endParaRPr lang="zh-CN" altLang="en-US" sz="2400" b="1" dirty="0">
              <a:solidFill>
                <a:schemeClr val="tx1">
                  <a:lumMod val="65000"/>
                  <a:lumOff val="35000"/>
                </a:schemeClr>
              </a:solidFill>
              <a:latin typeface="+mn-ea"/>
            </a:endParaRPr>
          </a:p>
        </p:txBody>
      </p:sp>
      <p:pic>
        <p:nvPicPr>
          <p:cNvPr id="3" name="图片 2">
            <a:extLst>
              <a:ext uri="{FF2B5EF4-FFF2-40B4-BE49-F238E27FC236}">
                <a16:creationId xmlns:a16="http://schemas.microsoft.com/office/drawing/2014/main" id="{04C3390F-BEBF-4F92-A808-AD4DC20EE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00" y="4599637"/>
            <a:ext cx="3666877" cy="1598669"/>
          </a:xfrm>
          <a:prstGeom prst="rect">
            <a:avLst/>
          </a:prstGeom>
        </p:spPr>
      </p:pic>
    </p:spTree>
    <p:custDataLst>
      <p:tags r:id="rId1"/>
    </p:custDataLst>
    <p:extLst>
      <p:ext uri="{BB962C8B-B14F-4D97-AF65-F5344CB8AC3E}">
        <p14:creationId xmlns:p14="http://schemas.microsoft.com/office/powerpoint/2010/main" val="402449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
        <p:nvSpPr>
          <p:cNvPr id="6" name="文本框 5">
            <a:extLst>
              <a:ext uri="{FF2B5EF4-FFF2-40B4-BE49-F238E27FC236}">
                <a16:creationId xmlns:a16="http://schemas.microsoft.com/office/drawing/2014/main" id="{54C8F192-C0A0-4A31-8DAC-DB049D53A98D}"/>
              </a:ext>
            </a:extLst>
          </p:cNvPr>
          <p:cNvSpPr txBox="1"/>
          <p:nvPr/>
        </p:nvSpPr>
        <p:spPr>
          <a:xfrm>
            <a:off x="951197" y="2582608"/>
            <a:ext cx="10094037" cy="523220"/>
          </a:xfrm>
          <a:prstGeom prst="rect">
            <a:avLst/>
          </a:prstGeom>
          <a:noFill/>
        </p:spPr>
        <p:txBody>
          <a:bodyPr wrap="square" rtlCol="0">
            <a:spAutoFit/>
          </a:bodyPr>
          <a:lstStyle/>
          <a:p>
            <a:r>
              <a:rPr lang="en-US" altLang="zh-CN" sz="2800" b="1" dirty="0">
                <a:solidFill>
                  <a:schemeClr val="bg2">
                    <a:lumMod val="50000"/>
                  </a:schemeClr>
                </a:solidFill>
                <a:latin typeface="+mn-ea"/>
              </a:rPr>
              <a:t>1.</a:t>
            </a:r>
            <a:r>
              <a:rPr lang="zh-CN" altLang="zh-CN" sz="2800" b="1" dirty="0">
                <a:solidFill>
                  <a:schemeClr val="bg2">
                    <a:lumMod val="50000"/>
                  </a:schemeClr>
                </a:solidFill>
                <a:effectLst/>
                <a:latin typeface="+mn-ea"/>
                <a:ea typeface="+mn-ea"/>
                <a:cs typeface="Times New Roman" panose="02020603050405020304" pitchFamily="18" charset="0"/>
              </a:rPr>
              <a:t>玩家</a:t>
            </a:r>
            <a:r>
              <a:rPr lang="zh-CN" altLang="zh-CN" sz="2800" b="1" dirty="0">
                <a:solidFill>
                  <a:schemeClr val="bg2">
                    <a:lumMod val="50000"/>
                  </a:schemeClr>
                </a:solidFill>
                <a:effectLst/>
                <a:latin typeface="+mn-ea"/>
                <a:cs typeface="Times New Roman" panose="02020603050405020304" pitchFamily="18" charset="0"/>
              </a:rPr>
              <a:t>的</a:t>
            </a:r>
            <a:r>
              <a:rPr lang="zh-CN" altLang="zh-CN" sz="2800" b="1" dirty="0">
                <a:solidFill>
                  <a:srgbClr val="C00000"/>
                </a:solidFill>
                <a:effectLst/>
                <a:latin typeface="+mn-ea"/>
                <a:cs typeface="Times New Roman" panose="02020603050405020304" pitchFamily="18" charset="0"/>
              </a:rPr>
              <a:t>昵称</a:t>
            </a:r>
            <a:r>
              <a:rPr lang="zh-CN" altLang="zh-CN" sz="2800" b="1" dirty="0">
                <a:solidFill>
                  <a:schemeClr val="bg2">
                    <a:lumMod val="50000"/>
                  </a:schemeClr>
                </a:solidFill>
                <a:effectLst/>
                <a:latin typeface="+mn-ea"/>
                <a:cs typeface="Times New Roman" panose="02020603050405020304" pitchFamily="18" charset="0"/>
              </a:rPr>
              <a:t>、</a:t>
            </a:r>
            <a:r>
              <a:rPr lang="zh-CN" altLang="zh-CN" sz="2800" b="1" dirty="0">
                <a:solidFill>
                  <a:srgbClr val="C00000"/>
                </a:solidFill>
                <a:effectLst/>
                <a:latin typeface="+mn-ea"/>
                <a:cs typeface="Times New Roman" panose="02020603050405020304" pitchFamily="18" charset="0"/>
              </a:rPr>
              <a:t>积分</a:t>
            </a:r>
            <a:r>
              <a:rPr lang="zh-CN" altLang="zh-CN" sz="2800" b="1" dirty="0">
                <a:solidFill>
                  <a:schemeClr val="bg2">
                    <a:lumMod val="50000"/>
                  </a:schemeClr>
                </a:solidFill>
                <a:effectLst/>
                <a:latin typeface="+mn-ea"/>
                <a:cs typeface="Times New Roman" panose="02020603050405020304" pitchFamily="18" charset="0"/>
              </a:rPr>
              <a:t>、</a:t>
            </a:r>
            <a:r>
              <a:rPr lang="zh-CN" altLang="zh-CN" sz="2800" b="1" dirty="0">
                <a:solidFill>
                  <a:srgbClr val="C00000"/>
                </a:solidFill>
                <a:effectLst/>
                <a:latin typeface="+mn-ea"/>
                <a:cs typeface="Times New Roman" panose="02020603050405020304" pitchFamily="18" charset="0"/>
              </a:rPr>
              <a:t>等级名</a:t>
            </a:r>
            <a:r>
              <a:rPr lang="zh-CN" altLang="zh-CN" sz="2800" b="1" dirty="0">
                <a:solidFill>
                  <a:schemeClr val="bg2">
                    <a:lumMod val="50000"/>
                  </a:schemeClr>
                </a:solidFill>
                <a:effectLst/>
                <a:latin typeface="+mn-ea"/>
                <a:cs typeface="Times New Roman" panose="02020603050405020304" pitchFamily="18" charset="0"/>
              </a:rPr>
              <a:t>以及</a:t>
            </a:r>
            <a:r>
              <a:rPr lang="zh-CN" altLang="zh-CN" sz="2800" b="1" dirty="0">
                <a:solidFill>
                  <a:srgbClr val="C00000"/>
                </a:solidFill>
                <a:effectLst/>
                <a:latin typeface="+mn-ea"/>
                <a:cs typeface="Times New Roman" panose="02020603050405020304" pitchFamily="18" charset="0"/>
              </a:rPr>
              <a:t>还差多少分</a:t>
            </a:r>
            <a:r>
              <a:rPr lang="zh-CN" altLang="zh-CN" sz="2800" b="1" dirty="0">
                <a:solidFill>
                  <a:schemeClr val="bg2">
                    <a:lumMod val="50000"/>
                  </a:schemeClr>
                </a:solidFill>
                <a:effectLst/>
                <a:latin typeface="+mn-ea"/>
                <a:cs typeface="Times New Roman" panose="02020603050405020304" pitchFamily="18" charset="0"/>
              </a:rPr>
              <a:t>可以升级</a:t>
            </a:r>
            <a:endParaRPr lang="zh-CN" altLang="en-US" sz="2800" b="1" dirty="0">
              <a:solidFill>
                <a:schemeClr val="bg2">
                  <a:lumMod val="50000"/>
                </a:schemeClr>
              </a:solidFill>
              <a:latin typeface="+mn-ea"/>
            </a:endParaRPr>
          </a:p>
        </p:txBody>
      </p:sp>
      <p:sp>
        <p:nvSpPr>
          <p:cNvPr id="8" name="文本框 7">
            <a:extLst>
              <a:ext uri="{FF2B5EF4-FFF2-40B4-BE49-F238E27FC236}">
                <a16:creationId xmlns:a16="http://schemas.microsoft.com/office/drawing/2014/main" id="{FB522BAD-FE95-47AF-9379-66266063D09C}"/>
              </a:ext>
            </a:extLst>
          </p:cNvPr>
          <p:cNvSpPr txBox="1"/>
          <p:nvPr/>
        </p:nvSpPr>
        <p:spPr>
          <a:xfrm>
            <a:off x="2259094" y="3345207"/>
            <a:ext cx="1896179" cy="430887"/>
          </a:xfrm>
          <a:prstGeom prst="rect">
            <a:avLst/>
          </a:prstGeom>
          <a:noFill/>
        </p:spPr>
        <p:txBody>
          <a:bodyPr wrap="square" rtlCol="0">
            <a:spAutoFit/>
          </a:bodyPr>
          <a:lstStyle/>
          <a:p>
            <a:r>
              <a:rPr lang="zh-CN" altLang="en-US" sz="2200" b="1" dirty="0">
                <a:solidFill>
                  <a:schemeClr val="bg2">
                    <a:lumMod val="50000"/>
                  </a:schemeClr>
                </a:solidFill>
              </a:rPr>
              <a:t>什么样的玩家？ </a:t>
            </a:r>
          </a:p>
        </p:txBody>
      </p:sp>
      <p:cxnSp>
        <p:nvCxnSpPr>
          <p:cNvPr id="9" name="直接箭头连接符 8">
            <a:extLst>
              <a:ext uri="{FF2B5EF4-FFF2-40B4-BE49-F238E27FC236}">
                <a16:creationId xmlns:a16="http://schemas.microsoft.com/office/drawing/2014/main" id="{D1F620AA-B934-472E-A98F-5F695288D096}"/>
              </a:ext>
            </a:extLst>
          </p:cNvPr>
          <p:cNvCxnSpPr>
            <a:cxnSpLocks/>
          </p:cNvCxnSpPr>
          <p:nvPr/>
        </p:nvCxnSpPr>
        <p:spPr>
          <a:xfrm>
            <a:off x="2070409" y="3209329"/>
            <a:ext cx="0" cy="702644"/>
          </a:xfrm>
          <a:prstGeom prst="straightConnector1">
            <a:avLst/>
          </a:prstGeom>
          <a:ln w="76200">
            <a:solidFill>
              <a:srgbClr val="418AB3"/>
            </a:solidFill>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AE112440-612E-4065-A7AF-56DDC546094F}"/>
              </a:ext>
            </a:extLst>
          </p:cNvPr>
          <p:cNvSpPr txBox="1"/>
          <p:nvPr/>
        </p:nvSpPr>
        <p:spPr>
          <a:xfrm>
            <a:off x="951197" y="3976354"/>
            <a:ext cx="4937403" cy="523220"/>
          </a:xfrm>
          <a:prstGeom prst="rect">
            <a:avLst/>
          </a:prstGeom>
          <a:noFill/>
        </p:spPr>
        <p:txBody>
          <a:bodyPr wrap="square" rtlCol="0">
            <a:spAutoFit/>
          </a:bodyPr>
          <a:lstStyle/>
          <a:p>
            <a:r>
              <a:rPr lang="en-US" altLang="zh-CN" sz="2800" b="1" dirty="0">
                <a:solidFill>
                  <a:schemeClr val="bg2">
                    <a:lumMod val="50000"/>
                  </a:schemeClr>
                </a:solidFill>
                <a:latin typeface="+mn-ea"/>
              </a:rPr>
              <a:t>2.</a:t>
            </a:r>
            <a:r>
              <a:rPr lang="zh-CN" altLang="zh-CN" sz="2800" b="1" dirty="0">
                <a:solidFill>
                  <a:schemeClr val="bg2">
                    <a:lumMod val="50000"/>
                  </a:schemeClr>
                </a:solidFill>
                <a:effectLst/>
                <a:latin typeface="+mn-ea"/>
                <a:ea typeface="+mn-ea"/>
                <a:cs typeface="Times New Roman" panose="02020603050405020304" pitchFamily="18" charset="0"/>
              </a:rPr>
              <a:t>玩过所有游戏并获胜过</a:t>
            </a:r>
            <a:r>
              <a:rPr lang="zh-CN" altLang="en-US" sz="2800" b="1" dirty="0">
                <a:solidFill>
                  <a:schemeClr val="bg2">
                    <a:lumMod val="50000"/>
                  </a:schemeClr>
                </a:solidFill>
                <a:latin typeface="+mn-ea"/>
                <a:cs typeface="Times New Roman" panose="02020603050405020304" pitchFamily="18" charset="0"/>
              </a:rPr>
              <a:t>的</a:t>
            </a:r>
            <a:endParaRPr lang="zh-CN" altLang="en-US" sz="2800" b="1" dirty="0">
              <a:solidFill>
                <a:schemeClr val="bg2">
                  <a:lumMod val="50000"/>
                </a:schemeClr>
              </a:solidFill>
              <a:latin typeface="+mn-ea"/>
            </a:endParaRPr>
          </a:p>
        </p:txBody>
      </p:sp>
      <p:sp>
        <p:nvSpPr>
          <p:cNvPr id="11" name="文本框 10">
            <a:extLst>
              <a:ext uri="{FF2B5EF4-FFF2-40B4-BE49-F238E27FC236}">
                <a16:creationId xmlns:a16="http://schemas.microsoft.com/office/drawing/2014/main" id="{20AD95B5-DD16-4324-9572-912DCBA296F7}"/>
              </a:ext>
            </a:extLst>
          </p:cNvPr>
          <p:cNvSpPr txBox="1"/>
          <p:nvPr/>
        </p:nvSpPr>
        <p:spPr>
          <a:xfrm>
            <a:off x="232157" y="1385739"/>
            <a:ext cx="11859993" cy="531620"/>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查询玩过所有游戏并获胜过的游戏玩家的昵称、积分、等级名以及还差多少分可以升级。 </a:t>
            </a:r>
          </a:p>
        </p:txBody>
      </p:sp>
    </p:spTree>
    <p:custDataLst>
      <p:tags r:id="rId1"/>
    </p:custDataLst>
    <p:extLst>
      <p:ext uri="{BB962C8B-B14F-4D97-AF65-F5344CB8AC3E}">
        <p14:creationId xmlns:p14="http://schemas.microsoft.com/office/powerpoint/2010/main" val="960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2157" y="1385739"/>
            <a:ext cx="11859993" cy="531620"/>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查询玩过所有游戏并获胜过的游戏玩家的昵称、积分、等级名以及还差多少分可以升级。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
        <p:nvSpPr>
          <p:cNvPr id="11" name="文本框 10">
            <a:extLst>
              <a:ext uri="{FF2B5EF4-FFF2-40B4-BE49-F238E27FC236}">
                <a16:creationId xmlns:a16="http://schemas.microsoft.com/office/drawing/2014/main" id="{08B68E3C-7FB5-45EF-AD71-413E03A6DC1A}"/>
              </a:ext>
            </a:extLst>
          </p:cNvPr>
          <p:cNvSpPr txBox="1"/>
          <p:nvPr/>
        </p:nvSpPr>
        <p:spPr>
          <a:xfrm>
            <a:off x="515939" y="2194567"/>
            <a:ext cx="10833528" cy="954107"/>
          </a:xfrm>
          <a:prstGeom prst="rect">
            <a:avLst/>
          </a:prstGeom>
          <a:noFill/>
        </p:spPr>
        <p:txBody>
          <a:bodyPr wrap="square" rtlCol="0">
            <a:spAutoFit/>
          </a:bodyPr>
          <a:lstStyle/>
          <a:p>
            <a:r>
              <a:rPr lang="en-US" altLang="zh-CN" sz="2800" b="1" dirty="0">
                <a:solidFill>
                  <a:schemeClr val="bg2">
                    <a:lumMod val="50000"/>
                  </a:schemeClr>
                </a:solidFill>
                <a:latin typeface="+mn-ea"/>
              </a:rPr>
              <a:t>S1</a:t>
            </a:r>
            <a:r>
              <a:rPr lang="zh-CN" altLang="en-US" sz="2800" b="1" dirty="0">
                <a:solidFill>
                  <a:schemeClr val="bg2">
                    <a:lumMod val="50000"/>
                  </a:schemeClr>
                </a:solidFill>
                <a:latin typeface="+mn-ea"/>
              </a:rPr>
              <a:t>玩过所有游戏并获胜过</a:t>
            </a:r>
            <a:endParaRPr lang="en-US" altLang="zh-CN" sz="2800" b="1" dirty="0">
              <a:solidFill>
                <a:schemeClr val="bg2">
                  <a:lumMod val="50000"/>
                </a:schemeClr>
              </a:solidFill>
              <a:latin typeface="+mn-ea"/>
            </a:endParaRPr>
          </a:p>
          <a:p>
            <a:r>
              <a:rPr lang="zh-CN" altLang="en-US" sz="2800" b="1" dirty="0">
                <a:solidFill>
                  <a:schemeClr val="bg2">
                    <a:lumMod val="50000"/>
                  </a:schemeClr>
                </a:solidFill>
                <a:latin typeface="+mn-ea"/>
              </a:rPr>
              <a:t>     逆否：没有游戏</a:t>
            </a:r>
            <a:r>
              <a:rPr lang="en-US" altLang="zh-CN" sz="2800" b="1" dirty="0">
                <a:solidFill>
                  <a:schemeClr val="bg2">
                    <a:lumMod val="50000"/>
                  </a:schemeClr>
                </a:solidFill>
                <a:latin typeface="+mn-ea"/>
              </a:rPr>
              <a:t>S1</a:t>
            </a:r>
            <a:r>
              <a:rPr lang="zh-CN" altLang="en-US" sz="2800" b="1" dirty="0">
                <a:solidFill>
                  <a:schemeClr val="bg2">
                    <a:lumMod val="50000"/>
                  </a:schemeClr>
                </a:solidFill>
                <a:latin typeface="+mn-ea"/>
              </a:rPr>
              <a:t>玩过但没有获胜</a:t>
            </a:r>
          </a:p>
        </p:txBody>
      </p:sp>
      <p:sp>
        <p:nvSpPr>
          <p:cNvPr id="14" name="文本框 13">
            <a:extLst>
              <a:ext uri="{FF2B5EF4-FFF2-40B4-BE49-F238E27FC236}">
                <a16:creationId xmlns:a16="http://schemas.microsoft.com/office/drawing/2014/main" id="{240FD0A7-3FF2-4FE3-952C-8346C8FC4D3B}"/>
              </a:ext>
            </a:extLst>
          </p:cNvPr>
          <p:cNvSpPr txBox="1"/>
          <p:nvPr/>
        </p:nvSpPr>
        <p:spPr>
          <a:xfrm>
            <a:off x="515939" y="3295253"/>
            <a:ext cx="10833528" cy="523220"/>
          </a:xfrm>
          <a:prstGeom prst="rect">
            <a:avLst/>
          </a:prstGeom>
          <a:noFill/>
        </p:spPr>
        <p:txBody>
          <a:bodyPr wrap="square" rtlCol="0">
            <a:spAutoFit/>
          </a:bodyPr>
          <a:lstStyle/>
          <a:p>
            <a:r>
              <a:rPr lang="zh-CN" altLang="en-US" sz="2800" b="1" dirty="0">
                <a:solidFill>
                  <a:schemeClr val="bg2">
                    <a:lumMod val="50000"/>
                  </a:schemeClr>
                </a:solidFill>
                <a:latin typeface="+mn-ea"/>
              </a:rPr>
              <a:t>求游戏被</a:t>
            </a:r>
            <a:r>
              <a:rPr lang="en-US" altLang="zh-CN" sz="2800" b="1" dirty="0">
                <a:solidFill>
                  <a:schemeClr val="bg2">
                    <a:lumMod val="50000"/>
                  </a:schemeClr>
                </a:solidFill>
                <a:latin typeface="+mn-ea"/>
              </a:rPr>
              <a:t>S1</a:t>
            </a:r>
            <a:r>
              <a:rPr lang="zh-CN" altLang="en-US" sz="2800" b="1" dirty="0">
                <a:solidFill>
                  <a:schemeClr val="bg2">
                    <a:lumMod val="50000"/>
                  </a:schemeClr>
                </a:solidFill>
                <a:latin typeface="+mn-ea"/>
              </a:rPr>
              <a:t>玩过但没有获胜</a:t>
            </a:r>
          </a:p>
        </p:txBody>
      </p:sp>
      <p:sp>
        <p:nvSpPr>
          <p:cNvPr id="15" name="文本框 14">
            <a:extLst>
              <a:ext uri="{FF2B5EF4-FFF2-40B4-BE49-F238E27FC236}">
                <a16:creationId xmlns:a16="http://schemas.microsoft.com/office/drawing/2014/main" id="{7C3662A4-CB35-440F-962A-31CCDFC172C3}"/>
              </a:ext>
            </a:extLst>
          </p:cNvPr>
          <p:cNvSpPr txBox="1"/>
          <p:nvPr/>
        </p:nvSpPr>
        <p:spPr>
          <a:xfrm>
            <a:off x="515939" y="3965052"/>
            <a:ext cx="10833528" cy="523220"/>
          </a:xfrm>
          <a:prstGeom prst="rect">
            <a:avLst/>
          </a:prstGeom>
          <a:noFill/>
        </p:spPr>
        <p:txBody>
          <a:bodyPr wrap="square" rtlCol="0">
            <a:spAutoFit/>
          </a:bodyPr>
          <a:lstStyle/>
          <a:p>
            <a:r>
              <a:rPr lang="zh-CN" altLang="en-US" sz="2800" b="1" dirty="0">
                <a:solidFill>
                  <a:srgbClr val="FF0000"/>
                </a:solidFill>
                <a:latin typeface="+mn-ea"/>
              </a:rPr>
              <a:t>求游戏被</a:t>
            </a:r>
            <a:r>
              <a:rPr lang="en-US" altLang="zh-CN" sz="2800" b="1" dirty="0">
                <a:solidFill>
                  <a:srgbClr val="FF0000"/>
                </a:solidFill>
                <a:latin typeface="+mn-ea"/>
              </a:rPr>
              <a:t>S1</a:t>
            </a:r>
            <a:r>
              <a:rPr lang="zh-CN" altLang="en-US" sz="2800" b="1" dirty="0">
                <a:solidFill>
                  <a:srgbClr val="FF0000"/>
                </a:solidFill>
                <a:latin typeface="+mn-ea"/>
              </a:rPr>
              <a:t>玩过并且获胜</a:t>
            </a:r>
          </a:p>
        </p:txBody>
      </p:sp>
      <p:sp>
        <p:nvSpPr>
          <p:cNvPr id="16" name="文本框 15">
            <a:extLst>
              <a:ext uri="{FF2B5EF4-FFF2-40B4-BE49-F238E27FC236}">
                <a16:creationId xmlns:a16="http://schemas.microsoft.com/office/drawing/2014/main" id="{DE018348-D2D8-4EBC-8CFF-C89683845C5E}"/>
              </a:ext>
            </a:extLst>
          </p:cNvPr>
          <p:cNvSpPr txBox="1"/>
          <p:nvPr/>
        </p:nvSpPr>
        <p:spPr>
          <a:xfrm>
            <a:off x="515939" y="4556107"/>
            <a:ext cx="5398632" cy="1938992"/>
          </a:xfrm>
          <a:prstGeom prst="rect">
            <a:avLst/>
          </a:prstGeom>
          <a:noFill/>
        </p:spPr>
        <p:txBody>
          <a:bodyPr wrap="square" rtlCol="0">
            <a:spAutoFit/>
          </a:bodyPr>
          <a:lstStyle/>
          <a:p>
            <a:r>
              <a:rPr lang="en-US" altLang="zh-CN" sz="2400" b="1" dirty="0">
                <a:solidFill>
                  <a:srgbClr val="0000FF"/>
                </a:solidFill>
                <a:latin typeface="+mn-ea"/>
              </a:rPr>
              <a:t>select</a:t>
            </a:r>
            <a:r>
              <a:rPr lang="en-US" altLang="zh-CN" sz="2400" b="1" dirty="0">
                <a:solidFill>
                  <a:srgbClr val="000000"/>
                </a:solidFill>
                <a:latin typeface="+mn-ea"/>
              </a:rPr>
              <a:t> </a:t>
            </a:r>
            <a:r>
              <a:rPr lang="en-US" altLang="zh-CN" sz="2400" b="1" dirty="0">
                <a:solidFill>
                  <a:srgbClr val="0000FF"/>
                </a:solidFill>
                <a:latin typeface="+mn-ea"/>
              </a:rPr>
              <a:t>distinct</a:t>
            </a:r>
            <a:r>
              <a:rPr lang="en-US" altLang="zh-CN" sz="2400" b="1" dirty="0">
                <a:solidFill>
                  <a:srgbClr val="000000"/>
                </a:solidFill>
                <a:latin typeface="+mn-ea"/>
              </a:rPr>
              <a:t> GID</a:t>
            </a:r>
          </a:p>
          <a:p>
            <a:r>
              <a:rPr lang="en-US" altLang="zh-CN" sz="2400" b="1" dirty="0">
                <a:solidFill>
                  <a:srgbClr val="0000FF"/>
                </a:solidFill>
                <a:latin typeface="+mn-ea"/>
              </a:rPr>
              <a:t>from</a:t>
            </a:r>
            <a:r>
              <a:rPr lang="en-US" altLang="zh-CN" sz="2400" b="1" dirty="0">
                <a:solidFill>
                  <a:srgbClr val="000000"/>
                </a:solidFill>
                <a:latin typeface="+mn-ea"/>
              </a:rPr>
              <a:t> Battle</a:t>
            </a:r>
          </a:p>
          <a:p>
            <a:r>
              <a:rPr lang="en-US" altLang="zh-CN" sz="2400" b="1" dirty="0">
                <a:solidFill>
                  <a:srgbClr val="0000FF"/>
                </a:solidFill>
                <a:latin typeface="+mn-ea"/>
              </a:rPr>
              <a:t>where </a:t>
            </a:r>
            <a:r>
              <a:rPr lang="en-US" altLang="zh-CN" sz="2400" b="1" dirty="0">
                <a:solidFill>
                  <a:srgbClr val="808080"/>
                </a:solidFill>
                <a:latin typeface="+mn-ea"/>
              </a:rPr>
              <a:t>(</a:t>
            </a:r>
            <a:r>
              <a:rPr lang="en-US" altLang="zh-CN" sz="2400" b="1" dirty="0">
                <a:solidFill>
                  <a:srgbClr val="000000"/>
                </a:solidFill>
                <a:latin typeface="+mn-ea"/>
              </a:rPr>
              <a:t>PLAYER1</a:t>
            </a:r>
            <a:r>
              <a:rPr lang="en-US" altLang="zh-CN" sz="2400" b="1" dirty="0">
                <a:solidFill>
                  <a:srgbClr val="808080"/>
                </a:solidFill>
                <a:latin typeface="+mn-ea"/>
              </a:rPr>
              <a:t>=</a:t>
            </a:r>
            <a:r>
              <a:rPr lang="en-US" altLang="zh-CN" sz="2400" b="1" dirty="0">
                <a:latin typeface="+mn-ea"/>
              </a:rPr>
              <a:t>S1</a:t>
            </a:r>
            <a:r>
              <a:rPr lang="en-US" altLang="zh-CN" sz="2400" b="1" dirty="0">
                <a:solidFill>
                  <a:srgbClr val="808080"/>
                </a:solidFill>
                <a:latin typeface="+mn-ea"/>
              </a:rPr>
              <a:t> or</a:t>
            </a:r>
            <a:r>
              <a:rPr lang="en-US" altLang="zh-CN" sz="2400" b="1" dirty="0">
                <a:solidFill>
                  <a:srgbClr val="000000"/>
                </a:solidFill>
                <a:latin typeface="+mn-ea"/>
              </a:rPr>
              <a:t> PLAYER2</a:t>
            </a:r>
            <a:r>
              <a:rPr lang="en-US" altLang="zh-CN" sz="2400" b="1" dirty="0">
                <a:solidFill>
                  <a:srgbClr val="808080"/>
                </a:solidFill>
                <a:latin typeface="+mn-ea"/>
              </a:rPr>
              <a:t>=</a:t>
            </a:r>
            <a:r>
              <a:rPr lang="en-US" altLang="zh-CN" sz="2400" b="1" dirty="0">
                <a:latin typeface="+mn-ea"/>
              </a:rPr>
              <a:t>S1</a:t>
            </a:r>
            <a:r>
              <a:rPr lang="en-US" altLang="zh-CN" sz="2400" b="1" dirty="0">
                <a:solidFill>
                  <a:srgbClr val="808080"/>
                </a:solidFill>
                <a:latin typeface="+mn-ea"/>
              </a:rPr>
              <a:t>)</a:t>
            </a:r>
            <a:r>
              <a:rPr lang="en-US" altLang="zh-CN" sz="2400" b="1" dirty="0">
                <a:solidFill>
                  <a:srgbClr val="000000"/>
                </a:solidFill>
                <a:latin typeface="+mn-ea"/>
              </a:rPr>
              <a:t> </a:t>
            </a:r>
            <a:r>
              <a:rPr lang="en-US" altLang="zh-CN" sz="2400" b="1" dirty="0">
                <a:solidFill>
                  <a:srgbClr val="808080"/>
                </a:solidFill>
                <a:latin typeface="+mn-ea"/>
              </a:rPr>
              <a:t> </a:t>
            </a:r>
          </a:p>
          <a:p>
            <a:r>
              <a:rPr lang="en-US" altLang="zh-CN" sz="2400" b="1" dirty="0">
                <a:solidFill>
                  <a:srgbClr val="808080"/>
                </a:solidFill>
                <a:latin typeface="+mn-ea"/>
              </a:rPr>
              <a:t>           and</a:t>
            </a:r>
            <a:r>
              <a:rPr lang="en-US" altLang="zh-CN" sz="2400" b="1" dirty="0">
                <a:solidFill>
                  <a:srgbClr val="000000"/>
                </a:solidFill>
                <a:latin typeface="+mn-ea"/>
              </a:rPr>
              <a:t>  WINNER</a:t>
            </a:r>
            <a:r>
              <a:rPr lang="en-US" altLang="zh-CN" sz="2400" b="1" dirty="0">
                <a:solidFill>
                  <a:srgbClr val="808080"/>
                </a:solidFill>
                <a:latin typeface="+mn-ea"/>
              </a:rPr>
              <a:t>=</a:t>
            </a:r>
            <a:r>
              <a:rPr lang="en-US" altLang="zh-CN" sz="2400" b="1" dirty="0">
                <a:latin typeface="+mn-ea"/>
              </a:rPr>
              <a:t>S1</a:t>
            </a:r>
          </a:p>
          <a:p>
            <a:r>
              <a:rPr lang="en-US" altLang="zh-CN" sz="2400" b="1" dirty="0">
                <a:latin typeface="+mn-ea"/>
              </a:rPr>
              <a:t>           </a:t>
            </a:r>
            <a:r>
              <a:rPr lang="en-US" altLang="zh-CN" sz="2400" b="1" dirty="0">
                <a:solidFill>
                  <a:schemeClr val="bg2">
                    <a:lumMod val="75000"/>
                  </a:schemeClr>
                </a:solidFill>
                <a:latin typeface="+mn-ea"/>
              </a:rPr>
              <a:t>and</a:t>
            </a:r>
            <a:r>
              <a:rPr lang="en-US" altLang="zh-CN" sz="2400" b="1" dirty="0">
                <a:latin typeface="+mn-ea"/>
              </a:rPr>
              <a:t> GID</a:t>
            </a:r>
            <a:r>
              <a:rPr lang="en-US" altLang="zh-CN" sz="2400" b="1" dirty="0">
                <a:solidFill>
                  <a:schemeClr val="bg2">
                    <a:lumMod val="75000"/>
                  </a:schemeClr>
                </a:solidFill>
                <a:latin typeface="+mn-ea"/>
              </a:rPr>
              <a:t>=</a:t>
            </a:r>
            <a:r>
              <a:rPr lang="en-US" altLang="zh-CN" sz="2400" b="1" dirty="0" err="1">
                <a:latin typeface="+mn-ea"/>
              </a:rPr>
              <a:t>Games.GID</a:t>
            </a:r>
            <a:r>
              <a:rPr lang="en-US" altLang="zh-CN" sz="2400" b="1" dirty="0">
                <a:solidFill>
                  <a:srgbClr val="808080"/>
                </a:solidFill>
                <a:latin typeface="+mn-ea"/>
              </a:rPr>
              <a:t>)</a:t>
            </a:r>
            <a:endParaRPr lang="zh-CN" altLang="en-US" sz="2400" b="1" dirty="0">
              <a:solidFill>
                <a:srgbClr val="000000"/>
              </a:solidFill>
              <a:latin typeface="+mn-ea"/>
            </a:endParaRPr>
          </a:p>
        </p:txBody>
      </p:sp>
      <p:sp>
        <p:nvSpPr>
          <p:cNvPr id="17" name="文本框 16">
            <a:extLst>
              <a:ext uri="{FF2B5EF4-FFF2-40B4-BE49-F238E27FC236}">
                <a16:creationId xmlns:a16="http://schemas.microsoft.com/office/drawing/2014/main" id="{24DFB067-38A5-49B0-8B12-B33C1C3EA30F}"/>
              </a:ext>
            </a:extLst>
          </p:cNvPr>
          <p:cNvSpPr txBox="1"/>
          <p:nvPr/>
        </p:nvSpPr>
        <p:spPr>
          <a:xfrm>
            <a:off x="5181383" y="3231533"/>
            <a:ext cx="7010617" cy="2677656"/>
          </a:xfrm>
          <a:prstGeom prst="rect">
            <a:avLst/>
          </a:prstGeom>
          <a:noFill/>
        </p:spPr>
        <p:txBody>
          <a:bodyPr wrap="square" rtlCol="0">
            <a:spAutoFit/>
          </a:bodyPr>
          <a:lstStyle/>
          <a:p>
            <a:r>
              <a:rPr lang="en-US" altLang="zh-CN" sz="2400" b="1" dirty="0">
                <a:solidFill>
                  <a:srgbClr val="0000FF"/>
                </a:solidFill>
                <a:latin typeface="+mn-ea"/>
              </a:rPr>
              <a:t>Select </a:t>
            </a:r>
            <a:r>
              <a:rPr lang="en-US" altLang="zh-CN" sz="2400" b="1" dirty="0">
                <a:latin typeface="+mn-ea"/>
              </a:rPr>
              <a:t>GID</a:t>
            </a:r>
          </a:p>
          <a:p>
            <a:r>
              <a:rPr lang="en-US" altLang="zh-CN" sz="2400" b="1" dirty="0">
                <a:solidFill>
                  <a:srgbClr val="0000FF"/>
                </a:solidFill>
                <a:latin typeface="+mn-ea"/>
              </a:rPr>
              <a:t>From </a:t>
            </a:r>
            <a:r>
              <a:rPr lang="en-US" altLang="zh-CN" sz="2400" b="1" dirty="0">
                <a:latin typeface="+mn-ea"/>
              </a:rPr>
              <a:t>Games</a:t>
            </a:r>
          </a:p>
          <a:p>
            <a:r>
              <a:rPr lang="en-US" altLang="zh-CN" sz="2400" b="1" dirty="0">
                <a:solidFill>
                  <a:srgbClr val="0000FF"/>
                </a:solidFill>
                <a:latin typeface="+mn-ea"/>
              </a:rPr>
              <a:t>Where not exists (select</a:t>
            </a:r>
            <a:r>
              <a:rPr lang="en-US" altLang="zh-CN" sz="2400" b="1" dirty="0">
                <a:solidFill>
                  <a:srgbClr val="000000"/>
                </a:solidFill>
                <a:latin typeface="+mn-ea"/>
              </a:rPr>
              <a:t> </a:t>
            </a:r>
            <a:r>
              <a:rPr lang="en-US" altLang="zh-CN" sz="2400" b="1" dirty="0">
                <a:solidFill>
                  <a:srgbClr val="0000FF"/>
                </a:solidFill>
                <a:latin typeface="+mn-ea"/>
              </a:rPr>
              <a:t>distinct</a:t>
            </a:r>
            <a:r>
              <a:rPr lang="en-US" altLang="zh-CN" sz="2400" b="1" dirty="0">
                <a:solidFill>
                  <a:srgbClr val="000000"/>
                </a:solidFill>
                <a:latin typeface="+mn-ea"/>
              </a:rPr>
              <a:t> GID</a:t>
            </a:r>
          </a:p>
          <a:p>
            <a:r>
              <a:rPr lang="en-US" altLang="zh-CN" sz="2400" b="1" dirty="0">
                <a:solidFill>
                  <a:srgbClr val="0000FF"/>
                </a:solidFill>
                <a:latin typeface="+mn-ea"/>
              </a:rPr>
              <a:t>		from</a:t>
            </a:r>
            <a:r>
              <a:rPr lang="en-US" altLang="zh-CN" sz="2400" b="1" dirty="0">
                <a:solidFill>
                  <a:srgbClr val="000000"/>
                </a:solidFill>
                <a:latin typeface="+mn-ea"/>
              </a:rPr>
              <a:t> Battle</a:t>
            </a:r>
          </a:p>
          <a:p>
            <a:r>
              <a:rPr lang="en-US" altLang="zh-CN" sz="2400" b="1" dirty="0">
                <a:solidFill>
                  <a:srgbClr val="0000FF"/>
                </a:solidFill>
                <a:latin typeface="+mn-ea"/>
              </a:rPr>
              <a:t>		where </a:t>
            </a:r>
            <a:r>
              <a:rPr lang="en-US" altLang="zh-CN" sz="2400" b="1" dirty="0">
                <a:solidFill>
                  <a:srgbClr val="808080"/>
                </a:solidFill>
                <a:latin typeface="+mn-ea"/>
              </a:rPr>
              <a:t>(</a:t>
            </a:r>
            <a:r>
              <a:rPr lang="en-US" altLang="zh-CN" sz="2400" b="1" dirty="0">
                <a:solidFill>
                  <a:srgbClr val="000000"/>
                </a:solidFill>
                <a:latin typeface="+mn-ea"/>
              </a:rPr>
              <a:t>PLAYER1</a:t>
            </a:r>
            <a:r>
              <a:rPr lang="en-US" altLang="zh-CN" sz="2400" b="1" dirty="0">
                <a:solidFill>
                  <a:srgbClr val="808080"/>
                </a:solidFill>
                <a:latin typeface="+mn-ea"/>
              </a:rPr>
              <a:t>=</a:t>
            </a:r>
            <a:r>
              <a:rPr lang="en-US" altLang="zh-CN" sz="2400" b="1" dirty="0">
                <a:latin typeface="+mn-ea"/>
              </a:rPr>
              <a:t>S1</a:t>
            </a:r>
            <a:r>
              <a:rPr lang="en-US" altLang="zh-CN" sz="2400" b="1" dirty="0">
                <a:solidFill>
                  <a:srgbClr val="808080"/>
                </a:solidFill>
                <a:latin typeface="+mn-ea"/>
              </a:rPr>
              <a:t> or</a:t>
            </a:r>
            <a:r>
              <a:rPr lang="en-US" altLang="zh-CN" sz="2400" b="1" dirty="0">
                <a:solidFill>
                  <a:srgbClr val="000000"/>
                </a:solidFill>
                <a:latin typeface="+mn-ea"/>
              </a:rPr>
              <a:t> PLAYER2</a:t>
            </a:r>
            <a:r>
              <a:rPr lang="en-US" altLang="zh-CN" sz="2400" b="1" dirty="0">
                <a:solidFill>
                  <a:srgbClr val="808080"/>
                </a:solidFill>
                <a:latin typeface="+mn-ea"/>
              </a:rPr>
              <a:t>=</a:t>
            </a:r>
            <a:r>
              <a:rPr lang="en-US" altLang="zh-CN" sz="2400" b="1" dirty="0">
                <a:latin typeface="+mn-ea"/>
              </a:rPr>
              <a:t>S1</a:t>
            </a:r>
            <a:r>
              <a:rPr lang="en-US" altLang="zh-CN" sz="2400" b="1" dirty="0">
                <a:solidFill>
                  <a:srgbClr val="808080"/>
                </a:solidFill>
                <a:latin typeface="+mn-ea"/>
              </a:rPr>
              <a:t>)</a:t>
            </a:r>
            <a:r>
              <a:rPr lang="en-US" altLang="zh-CN" sz="2400" b="1" dirty="0">
                <a:solidFill>
                  <a:srgbClr val="000000"/>
                </a:solidFill>
                <a:latin typeface="+mn-ea"/>
              </a:rPr>
              <a:t> </a:t>
            </a:r>
            <a:r>
              <a:rPr lang="en-US" altLang="zh-CN" sz="2400" b="1" dirty="0">
                <a:solidFill>
                  <a:srgbClr val="808080"/>
                </a:solidFill>
                <a:latin typeface="+mn-ea"/>
              </a:rPr>
              <a:t> </a:t>
            </a:r>
          </a:p>
          <a:p>
            <a:r>
              <a:rPr lang="en-US" altLang="zh-CN" sz="2400" b="1" dirty="0">
                <a:solidFill>
                  <a:srgbClr val="808080"/>
                </a:solidFill>
                <a:latin typeface="+mn-ea"/>
              </a:rPr>
              <a:t>           			and</a:t>
            </a:r>
            <a:r>
              <a:rPr lang="en-US" altLang="zh-CN" sz="2400" b="1" dirty="0">
                <a:solidFill>
                  <a:srgbClr val="000000"/>
                </a:solidFill>
                <a:latin typeface="+mn-ea"/>
              </a:rPr>
              <a:t>  WINNER</a:t>
            </a:r>
            <a:r>
              <a:rPr lang="en-US" altLang="zh-CN" sz="2400" b="1" dirty="0">
                <a:solidFill>
                  <a:srgbClr val="808080"/>
                </a:solidFill>
                <a:latin typeface="+mn-ea"/>
              </a:rPr>
              <a:t>=</a:t>
            </a:r>
            <a:r>
              <a:rPr lang="en-US" altLang="zh-CN" sz="2400" b="1" dirty="0">
                <a:latin typeface="+mn-ea"/>
              </a:rPr>
              <a:t>S1</a:t>
            </a:r>
          </a:p>
          <a:p>
            <a:r>
              <a:rPr lang="en-US" altLang="zh-CN" sz="2400" b="1" dirty="0">
                <a:latin typeface="+mn-ea"/>
              </a:rPr>
              <a:t>           			</a:t>
            </a:r>
            <a:r>
              <a:rPr lang="en-US" altLang="zh-CN" sz="2400" b="1" dirty="0">
                <a:solidFill>
                  <a:schemeClr val="bg2">
                    <a:lumMod val="75000"/>
                  </a:schemeClr>
                </a:solidFill>
                <a:latin typeface="+mn-ea"/>
              </a:rPr>
              <a:t>and</a:t>
            </a:r>
            <a:r>
              <a:rPr lang="en-US" altLang="zh-CN" sz="2400" b="1" dirty="0">
                <a:latin typeface="+mn-ea"/>
              </a:rPr>
              <a:t> GID</a:t>
            </a:r>
            <a:r>
              <a:rPr lang="en-US" altLang="zh-CN" sz="2400" b="1" dirty="0">
                <a:solidFill>
                  <a:schemeClr val="bg2">
                    <a:lumMod val="75000"/>
                  </a:schemeClr>
                </a:solidFill>
                <a:latin typeface="+mn-ea"/>
              </a:rPr>
              <a:t>=</a:t>
            </a:r>
            <a:r>
              <a:rPr lang="en-US" altLang="zh-CN" sz="2400" b="1" dirty="0" err="1">
                <a:latin typeface="+mn-ea"/>
              </a:rPr>
              <a:t>Games.GID</a:t>
            </a:r>
            <a:r>
              <a:rPr lang="en-US" altLang="zh-CN" sz="2400" b="1" dirty="0">
                <a:solidFill>
                  <a:srgbClr val="808080"/>
                </a:solidFill>
                <a:latin typeface="+mn-ea"/>
              </a:rPr>
              <a:t>)</a:t>
            </a:r>
            <a:endParaRPr lang="zh-CN" altLang="en-US" sz="2400" b="1" dirty="0">
              <a:solidFill>
                <a:srgbClr val="000000"/>
              </a:solidFill>
              <a:latin typeface="+mn-ea"/>
            </a:endParaRPr>
          </a:p>
        </p:txBody>
      </p:sp>
    </p:spTree>
    <p:custDataLst>
      <p:tags r:id="rId1"/>
    </p:custDataLst>
    <p:extLst>
      <p:ext uri="{BB962C8B-B14F-4D97-AF65-F5344CB8AC3E}">
        <p14:creationId xmlns:p14="http://schemas.microsoft.com/office/powerpoint/2010/main" val="295275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2157" y="1385739"/>
            <a:ext cx="11859993" cy="531620"/>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查询玩过所有游戏并获胜过的游戏玩家的昵称、积分、等级名以及还差多少分可以升级。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
        <p:nvSpPr>
          <p:cNvPr id="11" name="文本框 10">
            <a:extLst>
              <a:ext uri="{FF2B5EF4-FFF2-40B4-BE49-F238E27FC236}">
                <a16:creationId xmlns:a16="http://schemas.microsoft.com/office/drawing/2014/main" id="{08B68E3C-7FB5-45EF-AD71-413E03A6DC1A}"/>
              </a:ext>
            </a:extLst>
          </p:cNvPr>
          <p:cNvSpPr txBox="1"/>
          <p:nvPr/>
        </p:nvSpPr>
        <p:spPr>
          <a:xfrm>
            <a:off x="349545" y="2238828"/>
            <a:ext cx="10833528" cy="954107"/>
          </a:xfrm>
          <a:prstGeom prst="rect">
            <a:avLst/>
          </a:prstGeom>
          <a:noFill/>
        </p:spPr>
        <p:txBody>
          <a:bodyPr wrap="square" rtlCol="0">
            <a:spAutoFit/>
          </a:bodyPr>
          <a:lstStyle/>
          <a:p>
            <a:r>
              <a:rPr lang="en-US" altLang="zh-CN" sz="2800" b="1" dirty="0">
                <a:solidFill>
                  <a:schemeClr val="bg2">
                    <a:lumMod val="50000"/>
                  </a:schemeClr>
                </a:solidFill>
                <a:latin typeface="+mn-ea"/>
              </a:rPr>
              <a:t>S1</a:t>
            </a:r>
            <a:r>
              <a:rPr lang="zh-CN" altLang="en-US" sz="2800" b="1" dirty="0">
                <a:solidFill>
                  <a:schemeClr val="bg2">
                    <a:lumMod val="50000"/>
                  </a:schemeClr>
                </a:solidFill>
                <a:latin typeface="+mn-ea"/>
              </a:rPr>
              <a:t>玩过所有游戏并获胜过</a:t>
            </a:r>
            <a:endParaRPr lang="en-US" altLang="zh-CN" sz="2800" b="1" dirty="0">
              <a:solidFill>
                <a:schemeClr val="bg2">
                  <a:lumMod val="50000"/>
                </a:schemeClr>
              </a:solidFill>
              <a:latin typeface="+mn-ea"/>
            </a:endParaRPr>
          </a:p>
          <a:p>
            <a:r>
              <a:rPr lang="zh-CN" altLang="en-US" sz="2800" b="1" dirty="0">
                <a:solidFill>
                  <a:schemeClr val="bg2">
                    <a:lumMod val="50000"/>
                  </a:schemeClr>
                </a:solidFill>
                <a:latin typeface="+mn-ea"/>
              </a:rPr>
              <a:t>     逆否：</a:t>
            </a:r>
            <a:r>
              <a:rPr lang="zh-CN" altLang="en-US" sz="2800" b="1" dirty="0">
                <a:solidFill>
                  <a:srgbClr val="FF0000"/>
                </a:solidFill>
                <a:latin typeface="+mn-ea"/>
              </a:rPr>
              <a:t>没有游戏</a:t>
            </a:r>
            <a:r>
              <a:rPr lang="en-US" altLang="zh-CN" sz="2800" b="1" dirty="0">
                <a:solidFill>
                  <a:srgbClr val="FF0000"/>
                </a:solidFill>
                <a:latin typeface="+mn-ea"/>
              </a:rPr>
              <a:t>S1</a:t>
            </a:r>
            <a:r>
              <a:rPr lang="zh-CN" altLang="en-US" sz="2800" b="1" dirty="0">
                <a:solidFill>
                  <a:srgbClr val="FF0000"/>
                </a:solidFill>
                <a:latin typeface="+mn-ea"/>
              </a:rPr>
              <a:t>玩过但没有获胜</a:t>
            </a:r>
          </a:p>
        </p:txBody>
      </p:sp>
      <p:sp>
        <p:nvSpPr>
          <p:cNvPr id="14" name="文本框 13">
            <a:extLst>
              <a:ext uri="{FF2B5EF4-FFF2-40B4-BE49-F238E27FC236}">
                <a16:creationId xmlns:a16="http://schemas.microsoft.com/office/drawing/2014/main" id="{240FD0A7-3FF2-4FE3-952C-8346C8FC4D3B}"/>
              </a:ext>
            </a:extLst>
          </p:cNvPr>
          <p:cNvSpPr txBox="1"/>
          <p:nvPr/>
        </p:nvSpPr>
        <p:spPr>
          <a:xfrm>
            <a:off x="349545" y="3339514"/>
            <a:ext cx="10833528" cy="523220"/>
          </a:xfrm>
          <a:prstGeom prst="rect">
            <a:avLst/>
          </a:prstGeom>
          <a:noFill/>
        </p:spPr>
        <p:txBody>
          <a:bodyPr wrap="square" rtlCol="0">
            <a:spAutoFit/>
          </a:bodyPr>
          <a:lstStyle/>
          <a:p>
            <a:r>
              <a:rPr lang="zh-CN" altLang="en-US" sz="2800" b="1" dirty="0">
                <a:solidFill>
                  <a:schemeClr val="bg2">
                    <a:lumMod val="50000"/>
                  </a:schemeClr>
                </a:solidFill>
                <a:latin typeface="+mn-ea"/>
              </a:rPr>
              <a:t>求游戏</a:t>
            </a:r>
            <a:r>
              <a:rPr lang="en-US" altLang="zh-CN" sz="2800" b="1" dirty="0">
                <a:solidFill>
                  <a:schemeClr val="bg2">
                    <a:lumMod val="50000"/>
                  </a:schemeClr>
                </a:solidFill>
                <a:latin typeface="+mn-ea"/>
              </a:rPr>
              <a:t>S1</a:t>
            </a:r>
            <a:r>
              <a:rPr lang="zh-CN" altLang="en-US" sz="2800" b="1" dirty="0">
                <a:solidFill>
                  <a:schemeClr val="bg2">
                    <a:lumMod val="50000"/>
                  </a:schemeClr>
                </a:solidFill>
                <a:latin typeface="+mn-ea"/>
              </a:rPr>
              <a:t>玩过但没有获胜</a:t>
            </a:r>
          </a:p>
        </p:txBody>
      </p:sp>
      <p:sp>
        <p:nvSpPr>
          <p:cNvPr id="17" name="文本框 16">
            <a:extLst>
              <a:ext uri="{FF2B5EF4-FFF2-40B4-BE49-F238E27FC236}">
                <a16:creationId xmlns:a16="http://schemas.microsoft.com/office/drawing/2014/main" id="{24DFB067-38A5-49B0-8B12-B33C1C3EA30F}"/>
              </a:ext>
            </a:extLst>
          </p:cNvPr>
          <p:cNvSpPr txBox="1"/>
          <p:nvPr/>
        </p:nvSpPr>
        <p:spPr>
          <a:xfrm>
            <a:off x="349545" y="4116265"/>
            <a:ext cx="6292014" cy="2246769"/>
          </a:xfrm>
          <a:prstGeom prst="rect">
            <a:avLst/>
          </a:prstGeom>
          <a:noFill/>
        </p:spPr>
        <p:txBody>
          <a:bodyPr wrap="square" rtlCol="0">
            <a:spAutoFit/>
          </a:bodyPr>
          <a:lstStyle/>
          <a:p>
            <a:r>
              <a:rPr lang="en-US" altLang="zh-CN" sz="2000" b="1" dirty="0">
                <a:solidFill>
                  <a:srgbClr val="0000FF"/>
                </a:solidFill>
                <a:latin typeface="+mn-ea"/>
              </a:rPr>
              <a:t>Select </a:t>
            </a:r>
            <a:r>
              <a:rPr lang="en-US" altLang="zh-CN" sz="2000" b="1" dirty="0">
                <a:latin typeface="+mn-ea"/>
              </a:rPr>
              <a:t>GID</a:t>
            </a:r>
          </a:p>
          <a:p>
            <a:r>
              <a:rPr lang="en-US" altLang="zh-CN" sz="2000" b="1" dirty="0">
                <a:solidFill>
                  <a:srgbClr val="0000FF"/>
                </a:solidFill>
                <a:latin typeface="+mn-ea"/>
              </a:rPr>
              <a:t>From </a:t>
            </a:r>
            <a:r>
              <a:rPr lang="en-US" altLang="zh-CN" sz="2000" b="1" dirty="0">
                <a:latin typeface="+mn-ea"/>
              </a:rPr>
              <a:t>Games</a:t>
            </a:r>
          </a:p>
          <a:p>
            <a:r>
              <a:rPr lang="en-US" altLang="zh-CN" sz="2000" b="1" dirty="0">
                <a:solidFill>
                  <a:srgbClr val="0000FF"/>
                </a:solidFill>
                <a:latin typeface="+mn-ea"/>
              </a:rPr>
              <a:t>Where not exists (select</a:t>
            </a:r>
            <a:r>
              <a:rPr lang="en-US" altLang="zh-CN" sz="2000" b="1" dirty="0">
                <a:solidFill>
                  <a:srgbClr val="000000"/>
                </a:solidFill>
                <a:latin typeface="+mn-ea"/>
              </a:rPr>
              <a:t> </a:t>
            </a:r>
            <a:r>
              <a:rPr lang="en-US" altLang="zh-CN" sz="2000" b="1" dirty="0">
                <a:solidFill>
                  <a:srgbClr val="0000FF"/>
                </a:solidFill>
                <a:latin typeface="+mn-ea"/>
              </a:rPr>
              <a:t>distinct</a:t>
            </a:r>
            <a:r>
              <a:rPr lang="en-US" altLang="zh-CN" sz="2000" b="1" dirty="0">
                <a:solidFill>
                  <a:srgbClr val="000000"/>
                </a:solidFill>
                <a:latin typeface="+mn-ea"/>
              </a:rPr>
              <a:t> GID</a:t>
            </a:r>
          </a:p>
          <a:p>
            <a:r>
              <a:rPr lang="en-US" altLang="zh-CN" sz="2000" b="1" dirty="0">
                <a:solidFill>
                  <a:srgbClr val="0000FF"/>
                </a:solidFill>
                <a:latin typeface="+mn-ea"/>
              </a:rPr>
              <a:t>		from</a:t>
            </a:r>
            <a:r>
              <a:rPr lang="en-US" altLang="zh-CN" sz="2000" b="1" dirty="0">
                <a:solidFill>
                  <a:srgbClr val="000000"/>
                </a:solidFill>
                <a:latin typeface="+mn-ea"/>
              </a:rPr>
              <a:t> Battle</a:t>
            </a:r>
          </a:p>
          <a:p>
            <a:r>
              <a:rPr lang="en-US" altLang="zh-CN" sz="2000" b="1" dirty="0">
                <a:solidFill>
                  <a:srgbClr val="0000FF"/>
                </a:solidFill>
                <a:latin typeface="+mn-ea"/>
              </a:rPr>
              <a:t>		where </a:t>
            </a:r>
            <a:r>
              <a:rPr lang="en-US" altLang="zh-CN" sz="2000" b="1" dirty="0">
                <a:solidFill>
                  <a:srgbClr val="808080"/>
                </a:solidFill>
                <a:latin typeface="+mn-ea"/>
              </a:rPr>
              <a:t>(</a:t>
            </a:r>
            <a:r>
              <a:rPr lang="en-US" altLang="zh-CN" sz="2000" b="1" dirty="0">
                <a:solidFill>
                  <a:srgbClr val="000000"/>
                </a:solidFill>
                <a:latin typeface="+mn-ea"/>
              </a:rPr>
              <a:t>PLAYER1</a:t>
            </a:r>
            <a:r>
              <a:rPr lang="en-US" altLang="zh-CN" sz="2000" b="1" dirty="0">
                <a:solidFill>
                  <a:srgbClr val="808080"/>
                </a:solidFill>
                <a:latin typeface="+mn-ea"/>
              </a:rPr>
              <a:t>=</a:t>
            </a:r>
            <a:r>
              <a:rPr lang="en-US" altLang="zh-CN" sz="2000" b="1" dirty="0">
                <a:latin typeface="+mn-ea"/>
              </a:rPr>
              <a:t>S1</a:t>
            </a:r>
            <a:r>
              <a:rPr lang="en-US" altLang="zh-CN" sz="2000" b="1" dirty="0">
                <a:solidFill>
                  <a:srgbClr val="808080"/>
                </a:solidFill>
                <a:latin typeface="+mn-ea"/>
              </a:rPr>
              <a:t> or</a:t>
            </a:r>
            <a:r>
              <a:rPr lang="en-US" altLang="zh-CN" sz="2000" b="1" dirty="0">
                <a:solidFill>
                  <a:srgbClr val="000000"/>
                </a:solidFill>
                <a:latin typeface="+mn-ea"/>
              </a:rPr>
              <a:t> PLAYER2</a:t>
            </a:r>
            <a:r>
              <a:rPr lang="en-US" altLang="zh-CN" sz="2000" b="1" dirty="0">
                <a:solidFill>
                  <a:srgbClr val="808080"/>
                </a:solidFill>
                <a:latin typeface="+mn-ea"/>
              </a:rPr>
              <a:t>=</a:t>
            </a:r>
            <a:r>
              <a:rPr lang="en-US" altLang="zh-CN" sz="2000" b="1" dirty="0">
                <a:latin typeface="+mn-ea"/>
              </a:rPr>
              <a:t>S1</a:t>
            </a:r>
            <a:r>
              <a:rPr lang="en-US" altLang="zh-CN" sz="2000" b="1" dirty="0">
                <a:solidFill>
                  <a:srgbClr val="808080"/>
                </a:solidFill>
                <a:latin typeface="+mn-ea"/>
              </a:rPr>
              <a:t>)</a:t>
            </a:r>
            <a:r>
              <a:rPr lang="en-US" altLang="zh-CN" sz="2000" b="1" dirty="0">
                <a:solidFill>
                  <a:srgbClr val="000000"/>
                </a:solidFill>
                <a:latin typeface="+mn-ea"/>
              </a:rPr>
              <a:t> </a:t>
            </a:r>
            <a:r>
              <a:rPr lang="en-US" altLang="zh-CN" sz="2000" b="1" dirty="0">
                <a:solidFill>
                  <a:srgbClr val="808080"/>
                </a:solidFill>
                <a:latin typeface="+mn-ea"/>
              </a:rPr>
              <a:t> </a:t>
            </a:r>
          </a:p>
          <a:p>
            <a:r>
              <a:rPr lang="en-US" altLang="zh-CN" sz="2000" b="1" dirty="0">
                <a:solidFill>
                  <a:srgbClr val="808080"/>
                </a:solidFill>
                <a:latin typeface="+mn-ea"/>
              </a:rPr>
              <a:t>           			and</a:t>
            </a:r>
            <a:r>
              <a:rPr lang="en-US" altLang="zh-CN" sz="2000" b="1" dirty="0">
                <a:solidFill>
                  <a:srgbClr val="000000"/>
                </a:solidFill>
                <a:latin typeface="+mn-ea"/>
              </a:rPr>
              <a:t>  WINNER</a:t>
            </a:r>
            <a:r>
              <a:rPr lang="en-US" altLang="zh-CN" sz="2000" b="1" dirty="0">
                <a:solidFill>
                  <a:srgbClr val="808080"/>
                </a:solidFill>
                <a:latin typeface="+mn-ea"/>
              </a:rPr>
              <a:t>=</a:t>
            </a:r>
            <a:r>
              <a:rPr lang="en-US" altLang="zh-CN" sz="2000" b="1" dirty="0">
                <a:latin typeface="+mn-ea"/>
              </a:rPr>
              <a:t>S1</a:t>
            </a:r>
          </a:p>
          <a:p>
            <a:r>
              <a:rPr lang="en-US" altLang="zh-CN" sz="2000" b="1" dirty="0">
                <a:latin typeface="+mn-ea"/>
              </a:rPr>
              <a:t>           			</a:t>
            </a:r>
            <a:r>
              <a:rPr lang="en-US" altLang="zh-CN" sz="2000" b="1" dirty="0">
                <a:solidFill>
                  <a:schemeClr val="bg2">
                    <a:lumMod val="75000"/>
                  </a:schemeClr>
                </a:solidFill>
                <a:latin typeface="+mn-ea"/>
              </a:rPr>
              <a:t>and</a:t>
            </a:r>
            <a:r>
              <a:rPr lang="en-US" altLang="zh-CN" sz="2000" b="1" dirty="0">
                <a:latin typeface="+mn-ea"/>
              </a:rPr>
              <a:t> GID</a:t>
            </a:r>
            <a:r>
              <a:rPr lang="en-US" altLang="zh-CN" sz="2000" b="1" dirty="0">
                <a:solidFill>
                  <a:schemeClr val="bg2">
                    <a:lumMod val="75000"/>
                  </a:schemeClr>
                </a:solidFill>
                <a:latin typeface="+mn-ea"/>
              </a:rPr>
              <a:t>=</a:t>
            </a:r>
            <a:r>
              <a:rPr lang="en-US" altLang="zh-CN" sz="2000" b="1" dirty="0" err="1">
                <a:latin typeface="+mn-ea"/>
              </a:rPr>
              <a:t>Games.GID</a:t>
            </a:r>
            <a:r>
              <a:rPr lang="en-US" altLang="zh-CN" sz="2000" b="1" dirty="0">
                <a:solidFill>
                  <a:srgbClr val="808080"/>
                </a:solidFill>
                <a:latin typeface="+mn-ea"/>
              </a:rPr>
              <a:t>)</a:t>
            </a:r>
            <a:endParaRPr lang="zh-CN" altLang="en-US" sz="2000" b="1" dirty="0">
              <a:solidFill>
                <a:srgbClr val="000000"/>
              </a:solidFill>
              <a:latin typeface="+mn-ea"/>
            </a:endParaRPr>
          </a:p>
        </p:txBody>
      </p:sp>
      <p:sp>
        <p:nvSpPr>
          <p:cNvPr id="10" name="文本框 9">
            <a:extLst>
              <a:ext uri="{FF2B5EF4-FFF2-40B4-BE49-F238E27FC236}">
                <a16:creationId xmlns:a16="http://schemas.microsoft.com/office/drawing/2014/main" id="{AAA0F00B-ECA7-421A-9FDA-A35EC89E69A2}"/>
              </a:ext>
            </a:extLst>
          </p:cNvPr>
          <p:cNvSpPr txBox="1"/>
          <p:nvPr/>
        </p:nvSpPr>
        <p:spPr>
          <a:xfrm>
            <a:off x="4808509" y="3265507"/>
            <a:ext cx="7281962" cy="2862322"/>
          </a:xfrm>
          <a:prstGeom prst="rect">
            <a:avLst/>
          </a:prstGeom>
          <a:noFill/>
        </p:spPr>
        <p:txBody>
          <a:bodyPr wrap="square" rtlCol="0">
            <a:spAutoFit/>
          </a:bodyPr>
          <a:lstStyle/>
          <a:p>
            <a:r>
              <a:rPr lang="en-US" altLang="zh-CN" sz="2000" b="1" dirty="0">
                <a:solidFill>
                  <a:srgbClr val="0000FF"/>
                </a:solidFill>
                <a:latin typeface="+mn-ea"/>
              </a:rPr>
              <a:t>Select ……</a:t>
            </a:r>
          </a:p>
          <a:p>
            <a:r>
              <a:rPr lang="en-US" altLang="zh-CN" sz="2000" b="1" dirty="0">
                <a:solidFill>
                  <a:srgbClr val="0000FF"/>
                </a:solidFill>
                <a:latin typeface="+mn-ea"/>
              </a:rPr>
              <a:t>From </a:t>
            </a:r>
            <a:r>
              <a:rPr lang="en-US" altLang="zh-CN" sz="2000" b="1" dirty="0">
                <a:latin typeface="+mn-ea"/>
              </a:rPr>
              <a:t>Players</a:t>
            </a:r>
            <a:r>
              <a:rPr lang="en-US" altLang="zh-CN" sz="2000" b="1" dirty="0">
                <a:solidFill>
                  <a:srgbClr val="0000FF"/>
                </a:solidFill>
                <a:latin typeface="+mn-ea"/>
              </a:rPr>
              <a:t> inner join </a:t>
            </a:r>
            <a:r>
              <a:rPr lang="en-US" altLang="zh-CN" sz="2000" b="1" dirty="0">
                <a:latin typeface="+mn-ea"/>
              </a:rPr>
              <a:t>Ranks</a:t>
            </a:r>
            <a:r>
              <a:rPr lang="en-US" altLang="zh-CN" sz="2000" b="1" dirty="0">
                <a:solidFill>
                  <a:srgbClr val="0000FF"/>
                </a:solidFill>
                <a:latin typeface="+mn-ea"/>
              </a:rPr>
              <a:t> on </a:t>
            </a:r>
            <a:r>
              <a:rPr lang="en-US" altLang="zh-CN" sz="2000" b="1" dirty="0" err="1">
                <a:latin typeface="+mn-ea"/>
              </a:rPr>
              <a:t>Players.RANK</a:t>
            </a:r>
            <a:r>
              <a:rPr lang="en-US" altLang="zh-CN" sz="2000" b="1" dirty="0">
                <a:solidFill>
                  <a:srgbClr val="0000FF"/>
                </a:solidFill>
                <a:latin typeface="+mn-ea"/>
              </a:rPr>
              <a:t>=</a:t>
            </a:r>
            <a:r>
              <a:rPr lang="en-US" altLang="zh-CN" sz="2000" b="1" dirty="0" err="1">
                <a:latin typeface="+mn-ea"/>
              </a:rPr>
              <a:t>Rank.RID</a:t>
            </a:r>
            <a:endParaRPr lang="en-US" altLang="zh-CN" sz="2000" b="1" dirty="0">
              <a:latin typeface="+mn-ea"/>
            </a:endParaRPr>
          </a:p>
          <a:p>
            <a:r>
              <a:rPr lang="en-US" altLang="zh-CN" sz="2000" b="1" dirty="0">
                <a:solidFill>
                  <a:srgbClr val="0000FF"/>
                </a:solidFill>
                <a:latin typeface="+mn-ea"/>
              </a:rPr>
              <a:t>Where not exist </a:t>
            </a:r>
            <a:r>
              <a:rPr lang="en-US" altLang="zh-CN" sz="2000" b="1" dirty="0">
                <a:solidFill>
                  <a:schemeClr val="bg2">
                    <a:lumMod val="50000"/>
                  </a:schemeClr>
                </a:solidFill>
                <a:latin typeface="+mn-ea"/>
              </a:rPr>
              <a:t>(</a:t>
            </a:r>
            <a:r>
              <a:rPr lang="en-US" altLang="zh-CN" sz="2000" b="1" dirty="0">
                <a:solidFill>
                  <a:srgbClr val="0000FF"/>
                </a:solidFill>
                <a:latin typeface="+mn-ea"/>
              </a:rPr>
              <a:t>select </a:t>
            </a:r>
            <a:r>
              <a:rPr lang="en-US" altLang="zh-CN" sz="2000" b="1" dirty="0">
                <a:latin typeface="+mn-ea"/>
              </a:rPr>
              <a:t>GID</a:t>
            </a:r>
          </a:p>
          <a:p>
            <a:r>
              <a:rPr lang="en-US" altLang="zh-CN" sz="2000" b="1" dirty="0">
                <a:solidFill>
                  <a:srgbClr val="0000FF"/>
                </a:solidFill>
                <a:latin typeface="+mn-ea"/>
              </a:rPr>
              <a:t>	                from </a:t>
            </a:r>
            <a:r>
              <a:rPr lang="en-US" altLang="zh-CN" sz="2000" b="1" dirty="0">
                <a:latin typeface="+mn-ea"/>
              </a:rPr>
              <a:t>Games</a:t>
            </a:r>
          </a:p>
          <a:p>
            <a:r>
              <a:rPr lang="en-US" altLang="zh-CN" sz="2000" b="1" dirty="0">
                <a:solidFill>
                  <a:srgbClr val="0000FF"/>
                </a:solidFill>
                <a:latin typeface="+mn-ea"/>
              </a:rPr>
              <a:t>	                where not exists </a:t>
            </a:r>
            <a:r>
              <a:rPr lang="en-US" altLang="zh-CN" sz="2000" b="1" dirty="0">
                <a:solidFill>
                  <a:schemeClr val="bg2">
                    <a:lumMod val="50000"/>
                  </a:schemeClr>
                </a:solidFill>
                <a:latin typeface="+mn-ea"/>
              </a:rPr>
              <a:t>(</a:t>
            </a:r>
            <a:r>
              <a:rPr lang="en-US" altLang="zh-CN" sz="2000" b="1" dirty="0">
                <a:solidFill>
                  <a:srgbClr val="0000FF"/>
                </a:solidFill>
                <a:latin typeface="+mn-ea"/>
              </a:rPr>
              <a:t>select</a:t>
            </a:r>
            <a:r>
              <a:rPr lang="en-US" altLang="zh-CN" sz="2000" b="1" dirty="0">
                <a:solidFill>
                  <a:srgbClr val="000000"/>
                </a:solidFill>
                <a:latin typeface="+mn-ea"/>
              </a:rPr>
              <a:t> </a:t>
            </a:r>
            <a:r>
              <a:rPr lang="en-US" altLang="zh-CN" sz="2000" b="1" dirty="0">
                <a:solidFill>
                  <a:srgbClr val="0000FF"/>
                </a:solidFill>
                <a:latin typeface="+mn-ea"/>
              </a:rPr>
              <a:t>distinct</a:t>
            </a:r>
            <a:r>
              <a:rPr lang="en-US" altLang="zh-CN" sz="2000" b="1" dirty="0">
                <a:solidFill>
                  <a:srgbClr val="000000"/>
                </a:solidFill>
                <a:latin typeface="+mn-ea"/>
              </a:rPr>
              <a:t> GID</a:t>
            </a:r>
          </a:p>
          <a:p>
            <a:r>
              <a:rPr lang="en-US" altLang="zh-CN" sz="2000" b="1" dirty="0">
                <a:solidFill>
                  <a:srgbClr val="0000FF"/>
                </a:solidFill>
                <a:latin typeface="+mn-ea"/>
              </a:rPr>
              <a:t>				from</a:t>
            </a:r>
            <a:r>
              <a:rPr lang="en-US" altLang="zh-CN" sz="2000" b="1" dirty="0">
                <a:solidFill>
                  <a:srgbClr val="000000"/>
                </a:solidFill>
                <a:latin typeface="+mn-ea"/>
              </a:rPr>
              <a:t> Battle</a:t>
            </a:r>
          </a:p>
          <a:p>
            <a:r>
              <a:rPr lang="en-US" altLang="zh-CN" sz="2000" b="1" dirty="0">
                <a:solidFill>
                  <a:srgbClr val="0000FF"/>
                </a:solidFill>
                <a:latin typeface="+mn-ea"/>
              </a:rPr>
              <a:t>			where </a:t>
            </a:r>
            <a:r>
              <a:rPr lang="en-US" altLang="zh-CN" sz="2000" b="1" dirty="0">
                <a:solidFill>
                  <a:srgbClr val="808080"/>
                </a:solidFill>
                <a:latin typeface="+mn-ea"/>
              </a:rPr>
              <a:t>(</a:t>
            </a:r>
            <a:r>
              <a:rPr lang="en-US" altLang="zh-CN" sz="2000" b="1" dirty="0">
                <a:solidFill>
                  <a:srgbClr val="000000"/>
                </a:solidFill>
                <a:latin typeface="+mn-ea"/>
              </a:rPr>
              <a:t>PLAYER1</a:t>
            </a:r>
            <a:r>
              <a:rPr lang="en-US" altLang="zh-CN" sz="2000" b="1" dirty="0">
                <a:solidFill>
                  <a:srgbClr val="808080"/>
                </a:solidFill>
                <a:latin typeface="+mn-ea"/>
              </a:rPr>
              <a:t>=</a:t>
            </a:r>
            <a:r>
              <a:rPr lang="en-US" altLang="zh-CN" sz="2000" b="1" dirty="0">
                <a:highlight>
                  <a:srgbClr val="FFFF00"/>
                </a:highlight>
                <a:latin typeface="+mn-ea"/>
              </a:rPr>
              <a:t>S1</a:t>
            </a:r>
            <a:r>
              <a:rPr lang="en-US" altLang="zh-CN" sz="2000" b="1" dirty="0">
                <a:solidFill>
                  <a:srgbClr val="808080"/>
                </a:solidFill>
                <a:latin typeface="+mn-ea"/>
              </a:rPr>
              <a:t> or</a:t>
            </a:r>
            <a:r>
              <a:rPr lang="en-US" altLang="zh-CN" sz="2000" b="1" dirty="0">
                <a:solidFill>
                  <a:srgbClr val="000000"/>
                </a:solidFill>
                <a:latin typeface="+mn-ea"/>
              </a:rPr>
              <a:t> PLAYER2</a:t>
            </a:r>
            <a:r>
              <a:rPr lang="en-US" altLang="zh-CN" sz="2000" b="1" dirty="0">
                <a:solidFill>
                  <a:srgbClr val="808080"/>
                </a:solidFill>
                <a:latin typeface="+mn-ea"/>
              </a:rPr>
              <a:t>=</a:t>
            </a:r>
            <a:r>
              <a:rPr lang="en-US" altLang="zh-CN" sz="2000" b="1" dirty="0">
                <a:highlight>
                  <a:srgbClr val="FFFF00"/>
                </a:highlight>
                <a:latin typeface="+mn-ea"/>
              </a:rPr>
              <a:t>S1</a:t>
            </a:r>
            <a:r>
              <a:rPr lang="en-US" altLang="zh-CN" sz="2000" b="1" dirty="0">
                <a:solidFill>
                  <a:srgbClr val="808080"/>
                </a:solidFill>
                <a:latin typeface="+mn-ea"/>
              </a:rPr>
              <a:t>)</a:t>
            </a:r>
            <a:r>
              <a:rPr lang="en-US" altLang="zh-CN" sz="2000" b="1" dirty="0">
                <a:solidFill>
                  <a:srgbClr val="000000"/>
                </a:solidFill>
                <a:latin typeface="+mn-ea"/>
              </a:rPr>
              <a:t> </a:t>
            </a:r>
            <a:r>
              <a:rPr lang="en-US" altLang="zh-CN" sz="2000" b="1" dirty="0">
                <a:solidFill>
                  <a:srgbClr val="808080"/>
                </a:solidFill>
                <a:latin typeface="+mn-ea"/>
              </a:rPr>
              <a:t> </a:t>
            </a:r>
          </a:p>
          <a:p>
            <a:r>
              <a:rPr lang="en-US" altLang="zh-CN" sz="2000" b="1" dirty="0">
                <a:solidFill>
                  <a:srgbClr val="808080"/>
                </a:solidFill>
                <a:latin typeface="+mn-ea"/>
              </a:rPr>
              <a:t>           				and</a:t>
            </a:r>
            <a:r>
              <a:rPr lang="en-US" altLang="zh-CN" sz="2000" b="1" dirty="0">
                <a:solidFill>
                  <a:srgbClr val="000000"/>
                </a:solidFill>
                <a:latin typeface="+mn-ea"/>
              </a:rPr>
              <a:t>  WINNER</a:t>
            </a:r>
            <a:r>
              <a:rPr lang="en-US" altLang="zh-CN" sz="2000" b="1" dirty="0">
                <a:solidFill>
                  <a:srgbClr val="808080"/>
                </a:solidFill>
                <a:latin typeface="+mn-ea"/>
              </a:rPr>
              <a:t>=</a:t>
            </a:r>
            <a:r>
              <a:rPr lang="en-US" altLang="zh-CN" sz="2000" b="1" dirty="0">
                <a:highlight>
                  <a:srgbClr val="FFFF00"/>
                </a:highlight>
                <a:latin typeface="+mn-ea"/>
              </a:rPr>
              <a:t>S1</a:t>
            </a:r>
          </a:p>
          <a:p>
            <a:r>
              <a:rPr lang="en-US" altLang="zh-CN" sz="2000" b="1" dirty="0">
                <a:latin typeface="+mn-ea"/>
              </a:rPr>
              <a:t>           				</a:t>
            </a:r>
            <a:r>
              <a:rPr lang="en-US" altLang="zh-CN" sz="2000" b="1" dirty="0">
                <a:solidFill>
                  <a:schemeClr val="bg2">
                    <a:lumMod val="75000"/>
                  </a:schemeClr>
                </a:solidFill>
                <a:latin typeface="+mn-ea"/>
              </a:rPr>
              <a:t>and</a:t>
            </a:r>
            <a:r>
              <a:rPr lang="en-US" altLang="zh-CN" sz="2000" b="1" dirty="0">
                <a:latin typeface="+mn-ea"/>
              </a:rPr>
              <a:t> GID</a:t>
            </a:r>
            <a:r>
              <a:rPr lang="en-US" altLang="zh-CN" sz="2000" b="1" dirty="0">
                <a:solidFill>
                  <a:schemeClr val="bg2">
                    <a:lumMod val="75000"/>
                  </a:schemeClr>
                </a:solidFill>
                <a:latin typeface="+mn-ea"/>
              </a:rPr>
              <a:t>=</a:t>
            </a:r>
            <a:r>
              <a:rPr lang="en-US" altLang="zh-CN" sz="2000" b="1" dirty="0" err="1">
                <a:latin typeface="+mn-ea"/>
              </a:rPr>
              <a:t>Games.GID</a:t>
            </a:r>
            <a:r>
              <a:rPr lang="en-US" altLang="zh-CN" sz="2000" b="1" dirty="0">
                <a:solidFill>
                  <a:srgbClr val="808080"/>
                </a:solidFill>
                <a:latin typeface="+mn-ea"/>
              </a:rPr>
              <a:t>))</a:t>
            </a:r>
            <a:endParaRPr lang="zh-CN" altLang="en-US" sz="2000" b="1" dirty="0">
              <a:solidFill>
                <a:srgbClr val="000000"/>
              </a:solidFill>
              <a:latin typeface="+mn-ea"/>
            </a:endParaRPr>
          </a:p>
        </p:txBody>
      </p:sp>
    </p:spTree>
    <p:custDataLst>
      <p:tags r:id="rId1"/>
    </p:custDataLst>
    <p:extLst>
      <p:ext uri="{BB962C8B-B14F-4D97-AF65-F5344CB8AC3E}">
        <p14:creationId xmlns:p14="http://schemas.microsoft.com/office/powerpoint/2010/main" val="323359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2157" y="1385739"/>
            <a:ext cx="11859993" cy="531620"/>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查询玩过所有游戏并获胜过的游戏玩家的昵称、积分、等级名以及还差多少分可以升级。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
        <p:nvSpPr>
          <p:cNvPr id="17" name="文本框 16">
            <a:extLst>
              <a:ext uri="{FF2B5EF4-FFF2-40B4-BE49-F238E27FC236}">
                <a16:creationId xmlns:a16="http://schemas.microsoft.com/office/drawing/2014/main" id="{24DFB067-38A5-49B0-8B12-B33C1C3EA30F}"/>
              </a:ext>
            </a:extLst>
          </p:cNvPr>
          <p:cNvSpPr txBox="1"/>
          <p:nvPr/>
        </p:nvSpPr>
        <p:spPr>
          <a:xfrm>
            <a:off x="352925" y="2165937"/>
            <a:ext cx="11486150" cy="4524315"/>
          </a:xfrm>
          <a:prstGeom prst="rect">
            <a:avLst/>
          </a:prstGeom>
          <a:noFill/>
        </p:spPr>
        <p:txBody>
          <a:bodyPr wrap="square" rtlCol="0">
            <a:spAutoFit/>
          </a:bodyPr>
          <a:lstStyle/>
          <a:p>
            <a:r>
              <a:rPr lang="en-US" altLang="zh-CN" sz="2400" b="1" dirty="0">
                <a:solidFill>
                  <a:srgbClr val="0000FF"/>
                </a:solidFill>
                <a:latin typeface="+mn-ea"/>
              </a:rPr>
              <a:t>select </a:t>
            </a:r>
            <a:r>
              <a:rPr lang="en-US" altLang="zh-CN" sz="2400" b="1" dirty="0" err="1">
                <a:latin typeface="+mn-ea"/>
              </a:rPr>
              <a:t>Players.NICKNAME</a:t>
            </a:r>
            <a:r>
              <a:rPr lang="en-US" altLang="zh-CN" sz="2400" b="1" dirty="0">
                <a:latin typeface="+mn-ea"/>
              </a:rPr>
              <a:t> </a:t>
            </a:r>
            <a:r>
              <a:rPr lang="en-US" altLang="zh-CN" sz="2400" b="1" dirty="0">
                <a:solidFill>
                  <a:srgbClr val="0000FF"/>
                </a:solidFill>
                <a:latin typeface="+mn-ea"/>
              </a:rPr>
              <a:t>,</a:t>
            </a:r>
            <a:r>
              <a:rPr lang="en-US" altLang="zh-CN" sz="2400" b="1" dirty="0" err="1">
                <a:latin typeface="+mn-ea"/>
              </a:rPr>
              <a:t>Players.SCORE</a:t>
            </a:r>
            <a:r>
              <a:rPr lang="en-US" altLang="zh-CN" sz="2400" b="1" dirty="0">
                <a:latin typeface="+mn-ea"/>
              </a:rPr>
              <a:t> </a:t>
            </a:r>
            <a:r>
              <a:rPr lang="en-US" altLang="zh-CN" sz="2400" b="1" dirty="0">
                <a:solidFill>
                  <a:srgbClr val="0000FF"/>
                </a:solidFill>
                <a:latin typeface="+mn-ea"/>
              </a:rPr>
              <a:t>,</a:t>
            </a:r>
            <a:r>
              <a:rPr lang="en-US" altLang="zh-CN" sz="2400" b="1" dirty="0" err="1">
                <a:latin typeface="+mn-ea"/>
              </a:rPr>
              <a:t>Rank.RNAME</a:t>
            </a:r>
            <a:r>
              <a:rPr lang="en-US" altLang="zh-CN" sz="2400" b="1" dirty="0">
                <a:latin typeface="+mn-ea"/>
              </a:rPr>
              <a:t> </a:t>
            </a:r>
            <a:r>
              <a:rPr lang="en-US" altLang="zh-CN" sz="2400" b="1" dirty="0">
                <a:solidFill>
                  <a:srgbClr val="0000FF"/>
                </a:solidFill>
                <a:latin typeface="+mn-ea"/>
              </a:rPr>
              <a:t>,</a:t>
            </a:r>
            <a:r>
              <a:rPr lang="en-US" altLang="zh-CN" sz="2400" b="1" dirty="0" err="1">
                <a:latin typeface="+mn-ea"/>
              </a:rPr>
              <a:t>Rank.UP_SCORE-Players.SCORE</a:t>
            </a:r>
            <a:endParaRPr lang="en-US" altLang="zh-CN" sz="2400" b="1" dirty="0">
              <a:latin typeface="+mn-ea"/>
            </a:endParaRPr>
          </a:p>
          <a:p>
            <a:r>
              <a:rPr lang="en-US" altLang="zh-CN" sz="2400" b="1" dirty="0">
                <a:solidFill>
                  <a:srgbClr val="0000FF"/>
                </a:solidFill>
                <a:latin typeface="+mn-ea"/>
              </a:rPr>
              <a:t>from </a:t>
            </a:r>
            <a:r>
              <a:rPr lang="en-US" altLang="zh-CN" sz="2400" b="1" dirty="0">
                <a:latin typeface="+mn-ea"/>
              </a:rPr>
              <a:t>Players</a:t>
            </a:r>
            <a:r>
              <a:rPr lang="en-US" altLang="zh-CN" sz="2400" b="1" dirty="0">
                <a:solidFill>
                  <a:srgbClr val="0000FF"/>
                </a:solidFill>
                <a:latin typeface="+mn-ea"/>
              </a:rPr>
              <a:t> inner join </a:t>
            </a:r>
            <a:r>
              <a:rPr lang="en-US" altLang="zh-CN" sz="2400" b="1" dirty="0">
                <a:latin typeface="+mn-ea"/>
              </a:rPr>
              <a:t>Ranks</a:t>
            </a:r>
            <a:r>
              <a:rPr lang="en-US" altLang="zh-CN" sz="2400" b="1" dirty="0">
                <a:solidFill>
                  <a:srgbClr val="0000FF"/>
                </a:solidFill>
                <a:latin typeface="+mn-ea"/>
              </a:rPr>
              <a:t> on </a:t>
            </a:r>
            <a:r>
              <a:rPr lang="en-US" altLang="zh-CN" sz="2400" b="1" dirty="0" err="1">
                <a:latin typeface="+mn-ea"/>
              </a:rPr>
              <a:t>Players.RANK</a:t>
            </a:r>
            <a:r>
              <a:rPr lang="en-US" altLang="zh-CN" sz="2400" b="1" dirty="0">
                <a:latin typeface="+mn-ea"/>
              </a:rPr>
              <a:t>=</a:t>
            </a:r>
            <a:r>
              <a:rPr lang="en-US" altLang="zh-CN" sz="2400" b="1" dirty="0" err="1">
                <a:latin typeface="+mn-ea"/>
              </a:rPr>
              <a:t>Rank.RID</a:t>
            </a:r>
            <a:endParaRPr lang="en-US" altLang="zh-CN" sz="2400" b="1" dirty="0">
              <a:latin typeface="+mn-ea"/>
            </a:endParaRPr>
          </a:p>
          <a:p>
            <a:r>
              <a:rPr lang="en-US" altLang="zh-CN" sz="2400" b="1" dirty="0">
                <a:solidFill>
                  <a:srgbClr val="0000FF"/>
                </a:solidFill>
                <a:latin typeface="+mn-ea"/>
              </a:rPr>
              <a:t>where not exists(select </a:t>
            </a:r>
            <a:r>
              <a:rPr lang="en-US" altLang="zh-CN" sz="2400" b="1" dirty="0">
                <a:latin typeface="+mn-ea"/>
              </a:rPr>
              <a:t>GID</a:t>
            </a:r>
          </a:p>
          <a:p>
            <a:r>
              <a:rPr lang="en-US" altLang="zh-CN" sz="2400" b="1" dirty="0">
                <a:solidFill>
                  <a:srgbClr val="0000FF"/>
                </a:solidFill>
                <a:latin typeface="+mn-ea"/>
              </a:rPr>
              <a:t>       	                 from </a:t>
            </a:r>
            <a:r>
              <a:rPr lang="en-US" altLang="zh-CN" sz="2400" b="1" dirty="0">
                <a:latin typeface="+mn-ea"/>
              </a:rPr>
              <a:t>Games</a:t>
            </a:r>
          </a:p>
          <a:p>
            <a:r>
              <a:rPr lang="en-US" altLang="zh-CN" sz="2400" b="1" dirty="0">
                <a:solidFill>
                  <a:srgbClr val="0000FF"/>
                </a:solidFill>
                <a:latin typeface="+mn-ea"/>
              </a:rPr>
              <a:t>                                   where not exists(select distinct </a:t>
            </a:r>
            <a:r>
              <a:rPr lang="en-US" altLang="zh-CN" sz="2400" b="1" dirty="0">
                <a:latin typeface="+mn-ea"/>
              </a:rPr>
              <a:t>GID</a:t>
            </a:r>
          </a:p>
          <a:p>
            <a:r>
              <a:rPr lang="en-US" altLang="zh-CN" sz="2400" b="1" dirty="0">
                <a:solidFill>
                  <a:srgbClr val="0000FF"/>
                </a:solidFill>
                <a:latin typeface="+mn-ea"/>
              </a:rPr>
              <a:t>         			               from </a:t>
            </a:r>
            <a:r>
              <a:rPr lang="en-US" altLang="zh-CN" sz="2400" b="1" dirty="0">
                <a:latin typeface="+mn-ea"/>
              </a:rPr>
              <a:t>Battle</a:t>
            </a:r>
          </a:p>
          <a:p>
            <a:r>
              <a:rPr lang="en-US" altLang="zh-CN" sz="2400" b="1" dirty="0">
                <a:solidFill>
                  <a:srgbClr val="0000FF"/>
                </a:solidFill>
                <a:latin typeface="+mn-ea"/>
              </a:rPr>
              <a:t>        			               where (</a:t>
            </a:r>
            <a:r>
              <a:rPr lang="en-US" altLang="zh-CN" sz="2400" b="1" dirty="0">
                <a:latin typeface="+mn-ea"/>
              </a:rPr>
              <a:t>PLAYER1</a:t>
            </a:r>
            <a:r>
              <a:rPr lang="en-US" altLang="zh-CN" sz="2400" b="1" dirty="0">
                <a:solidFill>
                  <a:srgbClr val="0000FF"/>
                </a:solidFill>
                <a:latin typeface="+mn-ea"/>
              </a:rPr>
              <a:t>=</a:t>
            </a:r>
            <a:r>
              <a:rPr lang="en-US" altLang="zh-CN" sz="2400" b="1" dirty="0" err="1">
                <a:latin typeface="+mn-ea"/>
              </a:rPr>
              <a:t>Players.PID</a:t>
            </a:r>
            <a:r>
              <a:rPr lang="en-US" altLang="zh-CN" sz="2400" b="1" dirty="0">
                <a:solidFill>
                  <a:srgbClr val="0000FF"/>
                </a:solidFill>
                <a:latin typeface="+mn-ea"/>
              </a:rPr>
              <a:t> or </a:t>
            </a:r>
            <a:r>
              <a:rPr lang="en-US" altLang="zh-CN" sz="2400" b="1" dirty="0">
                <a:latin typeface="+mn-ea"/>
              </a:rPr>
              <a:t>PLAYER2</a:t>
            </a:r>
            <a:r>
              <a:rPr lang="en-US" altLang="zh-CN" sz="2400" b="1" dirty="0">
                <a:solidFill>
                  <a:srgbClr val="0000FF"/>
                </a:solidFill>
                <a:latin typeface="+mn-ea"/>
              </a:rPr>
              <a:t>=</a:t>
            </a:r>
            <a:r>
              <a:rPr lang="en-US" altLang="zh-CN" sz="2400" b="1" dirty="0" err="1">
                <a:latin typeface="+mn-ea"/>
              </a:rPr>
              <a:t>Players.PID</a:t>
            </a:r>
            <a:r>
              <a:rPr lang="en-US" altLang="zh-CN" sz="2400" b="1" dirty="0">
                <a:solidFill>
                  <a:srgbClr val="0000FF"/>
                </a:solidFill>
                <a:latin typeface="+mn-ea"/>
              </a:rPr>
              <a:t>)</a:t>
            </a:r>
          </a:p>
          <a:p>
            <a:r>
              <a:rPr lang="en-US" altLang="zh-CN" sz="2400" b="1" dirty="0">
                <a:solidFill>
                  <a:srgbClr val="0000FF"/>
                </a:solidFill>
                <a:latin typeface="+mn-ea"/>
              </a:rPr>
              <a:t>                                                                                    and WINNER=</a:t>
            </a:r>
            <a:r>
              <a:rPr lang="en-US" altLang="zh-CN" sz="2400" b="1" dirty="0" err="1">
                <a:latin typeface="+mn-ea"/>
              </a:rPr>
              <a:t>Players.PID</a:t>
            </a:r>
            <a:endParaRPr lang="en-US" altLang="zh-CN" sz="2400" b="1" dirty="0">
              <a:latin typeface="+mn-ea"/>
            </a:endParaRPr>
          </a:p>
          <a:p>
            <a:r>
              <a:rPr lang="en-US" altLang="zh-CN" sz="2400" b="1" dirty="0">
                <a:solidFill>
                  <a:srgbClr val="0000FF"/>
                </a:solidFill>
                <a:latin typeface="+mn-ea"/>
              </a:rPr>
              <a:t>          			                              and GID=</a:t>
            </a:r>
            <a:r>
              <a:rPr lang="en-US" altLang="zh-CN" sz="2400" b="1" dirty="0" err="1">
                <a:latin typeface="+mn-ea"/>
              </a:rPr>
              <a:t>Games.GID</a:t>
            </a:r>
            <a:endParaRPr lang="en-US" altLang="zh-CN" sz="2400" b="1" dirty="0">
              <a:latin typeface="+mn-ea"/>
            </a:endParaRPr>
          </a:p>
          <a:p>
            <a:r>
              <a:rPr lang="en-US" altLang="zh-CN" sz="2400" b="1" dirty="0">
                <a:solidFill>
                  <a:srgbClr val="0000FF"/>
                </a:solidFill>
                <a:latin typeface="+mn-ea"/>
              </a:rPr>
              <a:t>        				)</a:t>
            </a:r>
          </a:p>
          <a:p>
            <a:r>
              <a:rPr lang="en-US" altLang="zh-CN" sz="2400" b="1" dirty="0">
                <a:solidFill>
                  <a:srgbClr val="0000FF"/>
                </a:solidFill>
                <a:latin typeface="+mn-ea"/>
              </a:rPr>
              <a:t>       		);</a:t>
            </a:r>
            <a:endParaRPr lang="zh-CN" altLang="en-US" sz="2400" b="1" dirty="0">
              <a:solidFill>
                <a:srgbClr val="000000"/>
              </a:solidFill>
              <a:latin typeface="+mn-ea"/>
            </a:endParaRPr>
          </a:p>
        </p:txBody>
      </p:sp>
      <p:pic>
        <p:nvPicPr>
          <p:cNvPr id="9" name="图片 8">
            <a:extLst>
              <a:ext uri="{FF2B5EF4-FFF2-40B4-BE49-F238E27FC236}">
                <a16:creationId xmlns:a16="http://schemas.microsoft.com/office/drawing/2014/main" id="{90486E3F-8772-4EE9-A9BE-A196F4302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471" y="5962508"/>
            <a:ext cx="7200836" cy="727744"/>
          </a:xfrm>
          <a:prstGeom prst="rect">
            <a:avLst/>
          </a:prstGeom>
        </p:spPr>
      </p:pic>
    </p:spTree>
    <p:custDataLst>
      <p:tags r:id="rId1"/>
    </p:custDataLst>
    <p:extLst>
      <p:ext uri="{BB962C8B-B14F-4D97-AF65-F5344CB8AC3E}">
        <p14:creationId xmlns:p14="http://schemas.microsoft.com/office/powerpoint/2010/main" val="346735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2157" y="1385739"/>
            <a:ext cx="11859993" cy="531620"/>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查询玩过所有游戏并获胜过的游戏玩家的昵称、积分、等级名以及还差多少分可以升级。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
        <p:nvSpPr>
          <p:cNvPr id="7" name="文本框 6">
            <a:extLst>
              <a:ext uri="{FF2B5EF4-FFF2-40B4-BE49-F238E27FC236}">
                <a16:creationId xmlns:a16="http://schemas.microsoft.com/office/drawing/2014/main" id="{E0A09435-E7EA-41CA-9BF6-7B1EF39374DE}"/>
              </a:ext>
            </a:extLst>
          </p:cNvPr>
          <p:cNvSpPr txBox="1"/>
          <p:nvPr/>
        </p:nvSpPr>
        <p:spPr>
          <a:xfrm>
            <a:off x="0" y="2070731"/>
            <a:ext cx="12227604" cy="4154984"/>
          </a:xfrm>
          <a:prstGeom prst="rect">
            <a:avLst/>
          </a:prstGeom>
          <a:noFill/>
        </p:spPr>
        <p:txBody>
          <a:bodyPr wrap="square" rtlCol="0">
            <a:spAutoFit/>
          </a:bodyPr>
          <a:lstStyle/>
          <a:p>
            <a:r>
              <a:rPr lang="en-US" altLang="zh-CN" sz="2200" b="1" dirty="0">
                <a:solidFill>
                  <a:srgbClr val="0000FF"/>
                </a:solidFill>
                <a:latin typeface="+mn-ea"/>
              </a:rPr>
              <a:t>select</a:t>
            </a:r>
            <a:r>
              <a:rPr lang="en-US" altLang="zh-CN" sz="2200" b="1" dirty="0">
                <a:solidFill>
                  <a:srgbClr val="000000"/>
                </a:solidFill>
                <a:latin typeface="+mn-ea"/>
              </a:rPr>
              <a:t> Players</a:t>
            </a:r>
            <a:r>
              <a:rPr lang="en-US" altLang="zh-CN" sz="2200" b="1" dirty="0">
                <a:solidFill>
                  <a:srgbClr val="808080"/>
                </a:solidFill>
                <a:latin typeface="+mn-ea"/>
              </a:rPr>
              <a:t>.</a:t>
            </a:r>
            <a:r>
              <a:rPr lang="en-US" altLang="zh-CN" sz="2200" b="1" dirty="0">
                <a:solidFill>
                  <a:srgbClr val="000000"/>
                </a:solidFill>
                <a:latin typeface="+mn-ea"/>
              </a:rPr>
              <a:t>NICKNAME</a:t>
            </a:r>
            <a:r>
              <a:rPr lang="en-US" altLang="zh-CN" sz="2200" b="1" dirty="0">
                <a:solidFill>
                  <a:srgbClr val="808080"/>
                </a:solidFill>
                <a:latin typeface="+mn-ea"/>
              </a:rPr>
              <a:t>,</a:t>
            </a:r>
            <a:r>
              <a:rPr lang="en-US" altLang="zh-CN" sz="2200" b="1" dirty="0">
                <a:solidFill>
                  <a:srgbClr val="000000"/>
                </a:solidFill>
                <a:latin typeface="+mn-ea"/>
              </a:rPr>
              <a:t>Players</a:t>
            </a:r>
            <a:r>
              <a:rPr lang="en-US" altLang="zh-CN" sz="2200" b="1" dirty="0">
                <a:solidFill>
                  <a:srgbClr val="808080"/>
                </a:solidFill>
                <a:latin typeface="+mn-ea"/>
              </a:rPr>
              <a:t>.</a:t>
            </a:r>
            <a:r>
              <a:rPr lang="en-US" altLang="zh-CN" sz="2200" b="1" dirty="0">
                <a:solidFill>
                  <a:srgbClr val="000000"/>
                </a:solidFill>
                <a:latin typeface="+mn-ea"/>
              </a:rPr>
              <a:t>SCORE</a:t>
            </a:r>
            <a:r>
              <a:rPr lang="en-US" altLang="zh-CN" sz="2200" b="1" dirty="0">
                <a:solidFill>
                  <a:srgbClr val="808080"/>
                </a:solidFill>
                <a:latin typeface="+mn-ea"/>
              </a:rPr>
              <a:t>,</a:t>
            </a:r>
            <a:r>
              <a:rPr lang="en-US" altLang="zh-CN" sz="2200" b="1" dirty="0">
                <a:latin typeface="+mn-ea"/>
              </a:rPr>
              <a:t>Rank</a:t>
            </a:r>
            <a:r>
              <a:rPr lang="en-US" altLang="zh-CN" sz="2200" b="1" dirty="0">
                <a:solidFill>
                  <a:srgbClr val="808080"/>
                </a:solidFill>
                <a:latin typeface="+mn-ea"/>
              </a:rPr>
              <a:t>.</a:t>
            </a:r>
            <a:r>
              <a:rPr lang="en-US" altLang="zh-CN" sz="2200" b="1" dirty="0">
                <a:solidFill>
                  <a:srgbClr val="000000"/>
                </a:solidFill>
                <a:latin typeface="+mn-ea"/>
              </a:rPr>
              <a:t>RNAME</a:t>
            </a:r>
            <a:r>
              <a:rPr lang="en-US" altLang="zh-CN" sz="2200" b="1" dirty="0">
                <a:solidFill>
                  <a:srgbClr val="808080"/>
                </a:solidFill>
                <a:latin typeface="+mn-ea"/>
              </a:rPr>
              <a:t>,</a:t>
            </a:r>
            <a:r>
              <a:rPr lang="en-US" altLang="zh-CN" sz="2200" b="1" dirty="0">
                <a:latin typeface="+mn-ea"/>
              </a:rPr>
              <a:t>Rank</a:t>
            </a:r>
            <a:r>
              <a:rPr lang="en-US" altLang="zh-CN" sz="2200" b="1" dirty="0">
                <a:solidFill>
                  <a:srgbClr val="808080"/>
                </a:solidFill>
                <a:latin typeface="+mn-ea"/>
              </a:rPr>
              <a:t>.</a:t>
            </a:r>
            <a:r>
              <a:rPr lang="en-US" altLang="zh-CN" sz="2200" b="1" dirty="0">
                <a:solidFill>
                  <a:srgbClr val="000000"/>
                </a:solidFill>
                <a:latin typeface="+mn-ea"/>
              </a:rPr>
              <a:t>UP_SCORE</a:t>
            </a:r>
            <a:r>
              <a:rPr lang="en-US" altLang="zh-CN" sz="2200" b="1" dirty="0">
                <a:solidFill>
                  <a:srgbClr val="808080"/>
                </a:solidFill>
                <a:latin typeface="+mn-ea"/>
              </a:rPr>
              <a:t>-</a:t>
            </a:r>
            <a:r>
              <a:rPr lang="en-US" altLang="zh-CN" sz="2200" b="1" dirty="0">
                <a:solidFill>
                  <a:srgbClr val="000000"/>
                </a:solidFill>
                <a:latin typeface="+mn-ea"/>
              </a:rPr>
              <a:t>Players</a:t>
            </a:r>
            <a:r>
              <a:rPr lang="en-US" altLang="zh-CN" sz="2200" b="1" dirty="0">
                <a:solidFill>
                  <a:srgbClr val="808080"/>
                </a:solidFill>
                <a:latin typeface="+mn-ea"/>
              </a:rPr>
              <a:t>.</a:t>
            </a:r>
            <a:r>
              <a:rPr lang="en-US" altLang="zh-CN" sz="2200" b="1" dirty="0">
                <a:solidFill>
                  <a:srgbClr val="000000"/>
                </a:solidFill>
                <a:latin typeface="+mn-ea"/>
              </a:rPr>
              <a:t>SCORE </a:t>
            </a:r>
            <a:r>
              <a:rPr lang="en-US" altLang="zh-CN" sz="2200" b="1" dirty="0">
                <a:solidFill>
                  <a:srgbClr val="0000FF"/>
                </a:solidFill>
                <a:latin typeface="+mn-ea"/>
              </a:rPr>
              <a:t>as</a:t>
            </a:r>
            <a:r>
              <a:rPr lang="en-US" altLang="zh-CN" sz="2200" b="1" dirty="0">
                <a:solidFill>
                  <a:srgbClr val="000000"/>
                </a:solidFill>
                <a:latin typeface="+mn-ea"/>
              </a:rPr>
              <a:t> </a:t>
            </a:r>
            <a:r>
              <a:rPr lang="en-US" altLang="zh-CN" sz="2200" b="1" dirty="0" err="1">
                <a:solidFill>
                  <a:srgbClr val="000000"/>
                </a:solidFill>
                <a:latin typeface="+mn-ea"/>
              </a:rPr>
              <a:t>Score_To_Up</a:t>
            </a:r>
            <a:endParaRPr lang="en-US" altLang="zh-CN" sz="2200" b="1" dirty="0">
              <a:solidFill>
                <a:srgbClr val="000000"/>
              </a:solidFill>
              <a:latin typeface="+mn-ea"/>
            </a:endParaRPr>
          </a:p>
          <a:p>
            <a:r>
              <a:rPr lang="en-US" altLang="zh-CN" sz="2200" b="1" dirty="0">
                <a:solidFill>
                  <a:srgbClr val="0000FF"/>
                </a:solidFill>
                <a:latin typeface="+mn-ea"/>
              </a:rPr>
              <a:t>from</a:t>
            </a:r>
            <a:r>
              <a:rPr lang="en-US" altLang="zh-CN" sz="2200" b="1" dirty="0">
                <a:solidFill>
                  <a:srgbClr val="000000"/>
                </a:solidFill>
                <a:latin typeface="+mn-ea"/>
              </a:rPr>
              <a:t> Players </a:t>
            </a:r>
            <a:r>
              <a:rPr lang="en-US" altLang="zh-CN" sz="2200" b="1" dirty="0">
                <a:solidFill>
                  <a:schemeClr val="bg2">
                    <a:lumMod val="50000"/>
                  </a:schemeClr>
                </a:solidFill>
                <a:latin typeface="+mn-ea"/>
              </a:rPr>
              <a:t>inner</a:t>
            </a:r>
            <a:r>
              <a:rPr lang="en-US" altLang="zh-CN" sz="2200" b="1" dirty="0">
                <a:solidFill>
                  <a:srgbClr val="000000"/>
                </a:solidFill>
                <a:latin typeface="+mn-ea"/>
              </a:rPr>
              <a:t> </a:t>
            </a:r>
            <a:r>
              <a:rPr lang="en-US" altLang="zh-CN" sz="2200" b="1" dirty="0">
                <a:solidFill>
                  <a:srgbClr val="808080"/>
                </a:solidFill>
                <a:latin typeface="+mn-ea"/>
              </a:rPr>
              <a:t>join</a:t>
            </a:r>
            <a:r>
              <a:rPr lang="en-US" altLang="zh-CN" sz="2200" b="1" dirty="0">
                <a:solidFill>
                  <a:srgbClr val="000000"/>
                </a:solidFill>
                <a:latin typeface="+mn-ea"/>
              </a:rPr>
              <a:t> </a:t>
            </a:r>
            <a:r>
              <a:rPr lang="en-US" altLang="zh-CN" sz="2200" b="1" dirty="0">
                <a:latin typeface="+mn-ea"/>
              </a:rPr>
              <a:t>Rank</a:t>
            </a:r>
            <a:r>
              <a:rPr lang="en-US" altLang="zh-CN" sz="2200" b="1" dirty="0">
                <a:solidFill>
                  <a:srgbClr val="000000"/>
                </a:solidFill>
                <a:latin typeface="+mn-ea"/>
              </a:rPr>
              <a:t> </a:t>
            </a:r>
            <a:r>
              <a:rPr lang="en-US" altLang="zh-CN" sz="2200" b="1" dirty="0">
                <a:solidFill>
                  <a:srgbClr val="0000FF"/>
                </a:solidFill>
                <a:latin typeface="+mn-ea"/>
              </a:rPr>
              <a:t>on</a:t>
            </a:r>
            <a:r>
              <a:rPr lang="en-US" altLang="zh-CN" sz="2200" b="1" dirty="0">
                <a:solidFill>
                  <a:srgbClr val="000000"/>
                </a:solidFill>
                <a:latin typeface="+mn-ea"/>
              </a:rPr>
              <a:t> </a:t>
            </a:r>
            <a:r>
              <a:rPr lang="en-US" altLang="zh-CN" sz="2200" b="1" dirty="0" err="1">
                <a:solidFill>
                  <a:srgbClr val="000000"/>
                </a:solidFill>
                <a:latin typeface="+mn-ea"/>
              </a:rPr>
              <a:t>Players</a:t>
            </a:r>
            <a:r>
              <a:rPr lang="en-US" altLang="zh-CN" sz="2200" b="1" dirty="0" err="1">
                <a:solidFill>
                  <a:srgbClr val="808080"/>
                </a:solidFill>
                <a:latin typeface="+mn-ea"/>
              </a:rPr>
              <a:t>.</a:t>
            </a:r>
            <a:r>
              <a:rPr lang="en-US" altLang="zh-CN" sz="2200" b="1" dirty="0" err="1">
                <a:latin typeface="+mn-ea"/>
              </a:rPr>
              <a:t>RANK</a:t>
            </a:r>
            <a:r>
              <a:rPr lang="en-US" altLang="zh-CN" sz="2200" b="1" dirty="0">
                <a:solidFill>
                  <a:srgbClr val="808080"/>
                </a:solidFill>
                <a:latin typeface="+mn-ea"/>
              </a:rPr>
              <a:t>=</a:t>
            </a:r>
            <a:r>
              <a:rPr lang="en-US" altLang="zh-CN" sz="2200" b="1" dirty="0" err="1">
                <a:latin typeface="+mn-ea"/>
              </a:rPr>
              <a:t>Rank</a:t>
            </a:r>
            <a:r>
              <a:rPr lang="en-US" altLang="zh-CN" sz="2200" b="1" dirty="0" err="1">
                <a:solidFill>
                  <a:srgbClr val="808080"/>
                </a:solidFill>
                <a:latin typeface="+mn-ea"/>
              </a:rPr>
              <a:t>.</a:t>
            </a:r>
            <a:r>
              <a:rPr lang="en-US" altLang="zh-CN" sz="2200" b="1" dirty="0" err="1">
                <a:solidFill>
                  <a:srgbClr val="000000"/>
                </a:solidFill>
                <a:latin typeface="+mn-ea"/>
              </a:rPr>
              <a:t>RID</a:t>
            </a:r>
            <a:endParaRPr lang="en-US" altLang="zh-CN" sz="2200" b="1" dirty="0">
              <a:solidFill>
                <a:srgbClr val="000000"/>
              </a:solidFill>
              <a:latin typeface="+mn-ea"/>
            </a:endParaRPr>
          </a:p>
          <a:p>
            <a:r>
              <a:rPr lang="en-US" altLang="zh-CN" sz="2200" b="1" dirty="0">
                <a:solidFill>
                  <a:srgbClr val="0000FF"/>
                </a:solidFill>
                <a:latin typeface="+mn-ea"/>
              </a:rPr>
              <a:t>where</a:t>
            </a:r>
            <a:r>
              <a:rPr lang="en-US" altLang="zh-CN" sz="2200" b="1" dirty="0">
                <a:solidFill>
                  <a:srgbClr val="000000"/>
                </a:solidFill>
                <a:latin typeface="+mn-ea"/>
              </a:rPr>
              <a:t> </a:t>
            </a:r>
            <a:r>
              <a:rPr lang="en-US" altLang="zh-CN" sz="2200" b="1" dirty="0">
                <a:solidFill>
                  <a:srgbClr val="808080"/>
                </a:solidFill>
                <a:latin typeface="+mn-ea"/>
              </a:rPr>
              <a:t>not</a:t>
            </a:r>
            <a:r>
              <a:rPr lang="en-US" altLang="zh-CN" sz="2200" b="1" dirty="0">
                <a:solidFill>
                  <a:srgbClr val="000000"/>
                </a:solidFill>
                <a:latin typeface="+mn-ea"/>
              </a:rPr>
              <a:t> </a:t>
            </a:r>
            <a:r>
              <a:rPr lang="en-US" altLang="zh-CN" sz="2200" b="1" dirty="0">
                <a:solidFill>
                  <a:srgbClr val="808080"/>
                </a:solidFill>
                <a:latin typeface="+mn-ea"/>
              </a:rPr>
              <a:t>exists(</a:t>
            </a:r>
            <a:r>
              <a:rPr lang="en-US" altLang="zh-CN" sz="2200" b="1" dirty="0">
                <a:solidFill>
                  <a:srgbClr val="0000FF"/>
                </a:solidFill>
                <a:latin typeface="+mn-ea"/>
              </a:rPr>
              <a:t>select</a:t>
            </a:r>
            <a:r>
              <a:rPr lang="en-US" altLang="zh-CN" sz="2200" b="1" dirty="0">
                <a:solidFill>
                  <a:srgbClr val="000000"/>
                </a:solidFill>
                <a:latin typeface="+mn-ea"/>
              </a:rPr>
              <a:t> GID</a:t>
            </a:r>
          </a:p>
          <a:p>
            <a:r>
              <a:rPr lang="en-US" altLang="zh-CN" sz="2200" b="1" dirty="0">
                <a:solidFill>
                  <a:srgbClr val="000000"/>
                </a:solidFill>
                <a:latin typeface="+mn-ea"/>
              </a:rPr>
              <a:t>       	                </a:t>
            </a:r>
            <a:r>
              <a:rPr lang="en-US" altLang="zh-CN" sz="2200" b="1" dirty="0">
                <a:solidFill>
                  <a:srgbClr val="0000FF"/>
                </a:solidFill>
                <a:latin typeface="+mn-ea"/>
              </a:rPr>
              <a:t>from</a:t>
            </a:r>
            <a:r>
              <a:rPr lang="en-US" altLang="zh-CN" sz="2200" b="1" dirty="0">
                <a:solidFill>
                  <a:srgbClr val="000000"/>
                </a:solidFill>
                <a:latin typeface="+mn-ea"/>
              </a:rPr>
              <a:t> Games</a:t>
            </a:r>
          </a:p>
          <a:p>
            <a:r>
              <a:rPr lang="en-US" altLang="zh-CN" sz="2200" b="1" dirty="0">
                <a:solidFill>
                  <a:srgbClr val="000000"/>
                </a:solidFill>
                <a:latin typeface="+mn-ea"/>
              </a:rPr>
              <a:t>                                  </a:t>
            </a:r>
            <a:r>
              <a:rPr lang="en-US" altLang="zh-CN" sz="2200" b="1" dirty="0">
                <a:solidFill>
                  <a:srgbClr val="0000FF"/>
                </a:solidFill>
                <a:latin typeface="+mn-ea"/>
              </a:rPr>
              <a:t>where</a:t>
            </a:r>
            <a:r>
              <a:rPr lang="en-US" altLang="zh-CN" sz="2200" b="1" dirty="0">
                <a:solidFill>
                  <a:srgbClr val="000000"/>
                </a:solidFill>
                <a:latin typeface="+mn-ea"/>
              </a:rPr>
              <a:t> GID </a:t>
            </a:r>
            <a:r>
              <a:rPr lang="en-US" altLang="zh-CN" sz="2200" b="1" dirty="0">
                <a:solidFill>
                  <a:srgbClr val="808080"/>
                </a:solidFill>
                <a:latin typeface="+mn-ea"/>
              </a:rPr>
              <a:t>not</a:t>
            </a:r>
            <a:r>
              <a:rPr lang="en-US" altLang="zh-CN" sz="2200" b="1" dirty="0">
                <a:solidFill>
                  <a:srgbClr val="000000"/>
                </a:solidFill>
                <a:latin typeface="+mn-ea"/>
              </a:rPr>
              <a:t> </a:t>
            </a:r>
            <a:r>
              <a:rPr lang="en-US" altLang="zh-CN" sz="2200" b="1" dirty="0">
                <a:solidFill>
                  <a:srgbClr val="808080"/>
                </a:solidFill>
                <a:latin typeface="+mn-ea"/>
              </a:rPr>
              <a:t>in(</a:t>
            </a:r>
            <a:r>
              <a:rPr lang="en-US" altLang="zh-CN" sz="2200" b="1" dirty="0">
                <a:solidFill>
                  <a:srgbClr val="0000FF"/>
                </a:solidFill>
                <a:highlight>
                  <a:srgbClr val="C0C0C0"/>
                </a:highlight>
                <a:latin typeface="+mn-ea"/>
              </a:rPr>
              <a:t>select</a:t>
            </a:r>
            <a:r>
              <a:rPr lang="en-US" altLang="zh-CN" sz="2200" b="1" dirty="0">
                <a:solidFill>
                  <a:srgbClr val="000000"/>
                </a:solidFill>
                <a:highlight>
                  <a:srgbClr val="C0C0C0"/>
                </a:highlight>
                <a:latin typeface="+mn-ea"/>
              </a:rPr>
              <a:t> GID</a:t>
            </a:r>
          </a:p>
          <a:p>
            <a:r>
              <a:rPr lang="en-US" altLang="zh-CN" sz="2200" b="1" dirty="0">
                <a:solidFill>
                  <a:srgbClr val="000000"/>
                </a:solidFill>
                <a:latin typeface="+mn-ea"/>
              </a:rPr>
              <a:t>         			                </a:t>
            </a:r>
            <a:r>
              <a:rPr lang="en-US" altLang="zh-CN" sz="2200" b="1" dirty="0">
                <a:solidFill>
                  <a:srgbClr val="0000FF"/>
                </a:solidFill>
                <a:highlight>
                  <a:srgbClr val="C0C0C0"/>
                </a:highlight>
                <a:latin typeface="+mn-ea"/>
              </a:rPr>
              <a:t>from</a:t>
            </a:r>
            <a:r>
              <a:rPr lang="en-US" altLang="zh-CN" sz="2200" b="1" dirty="0">
                <a:solidFill>
                  <a:srgbClr val="000000"/>
                </a:solidFill>
                <a:highlight>
                  <a:srgbClr val="C0C0C0"/>
                </a:highlight>
                <a:latin typeface="+mn-ea"/>
              </a:rPr>
              <a:t> Battle</a:t>
            </a:r>
          </a:p>
          <a:p>
            <a:r>
              <a:rPr lang="en-US" altLang="zh-CN" sz="2200" b="1" dirty="0">
                <a:solidFill>
                  <a:srgbClr val="000000"/>
                </a:solidFill>
                <a:latin typeface="+mn-ea"/>
              </a:rPr>
              <a:t>        			                </a:t>
            </a:r>
            <a:r>
              <a:rPr lang="en-US" altLang="zh-CN" sz="2200" b="1" dirty="0">
                <a:solidFill>
                  <a:srgbClr val="0000FF"/>
                </a:solidFill>
                <a:highlight>
                  <a:srgbClr val="C0C0C0"/>
                </a:highlight>
                <a:latin typeface="+mn-ea"/>
              </a:rPr>
              <a:t>where</a:t>
            </a:r>
            <a:r>
              <a:rPr lang="en-US" altLang="zh-CN" sz="2200" b="1" dirty="0">
                <a:solidFill>
                  <a:srgbClr val="000000"/>
                </a:solidFill>
                <a:highlight>
                  <a:srgbClr val="C0C0C0"/>
                </a:highlight>
                <a:latin typeface="+mn-ea"/>
              </a:rPr>
              <a:t> GID </a:t>
            </a:r>
            <a:r>
              <a:rPr lang="en-US" altLang="zh-CN" sz="2200" b="1" dirty="0">
                <a:solidFill>
                  <a:srgbClr val="808080"/>
                </a:solidFill>
                <a:highlight>
                  <a:srgbClr val="C0C0C0"/>
                </a:highlight>
                <a:latin typeface="+mn-ea"/>
              </a:rPr>
              <a:t>in(</a:t>
            </a:r>
            <a:r>
              <a:rPr lang="en-US" altLang="zh-CN" sz="2200" b="1" dirty="0">
                <a:solidFill>
                  <a:srgbClr val="0000FF"/>
                </a:solidFill>
                <a:highlight>
                  <a:srgbClr val="C0C0C0"/>
                </a:highlight>
                <a:latin typeface="+mn-ea"/>
              </a:rPr>
              <a:t>select</a:t>
            </a:r>
            <a:r>
              <a:rPr lang="en-US" altLang="zh-CN" sz="2200" b="1" dirty="0">
                <a:solidFill>
                  <a:srgbClr val="000000"/>
                </a:solidFill>
                <a:highlight>
                  <a:srgbClr val="C0C0C0"/>
                </a:highlight>
                <a:latin typeface="+mn-ea"/>
              </a:rPr>
              <a:t> </a:t>
            </a:r>
            <a:r>
              <a:rPr lang="en-US" altLang="zh-CN" sz="2200" b="1" dirty="0">
                <a:solidFill>
                  <a:srgbClr val="0000FF"/>
                </a:solidFill>
                <a:highlight>
                  <a:srgbClr val="C0C0C0"/>
                </a:highlight>
                <a:latin typeface="+mn-ea"/>
              </a:rPr>
              <a:t>distinct</a:t>
            </a:r>
            <a:r>
              <a:rPr lang="en-US" altLang="zh-CN" sz="2200" b="1" dirty="0">
                <a:solidFill>
                  <a:srgbClr val="000000"/>
                </a:solidFill>
                <a:highlight>
                  <a:srgbClr val="C0C0C0"/>
                </a:highlight>
                <a:latin typeface="+mn-ea"/>
              </a:rPr>
              <a:t> GID</a:t>
            </a:r>
          </a:p>
          <a:p>
            <a:r>
              <a:rPr lang="en-US" altLang="zh-CN" sz="2200" b="1" dirty="0">
                <a:solidFill>
                  <a:srgbClr val="000000"/>
                </a:solidFill>
                <a:latin typeface="+mn-ea"/>
              </a:rPr>
              <a:t>          					        </a:t>
            </a:r>
            <a:r>
              <a:rPr lang="en-US" altLang="zh-CN" sz="2200" b="1" dirty="0">
                <a:solidFill>
                  <a:srgbClr val="0000FF"/>
                </a:solidFill>
                <a:highlight>
                  <a:srgbClr val="C0C0C0"/>
                </a:highlight>
                <a:latin typeface="+mn-ea"/>
              </a:rPr>
              <a:t>from</a:t>
            </a:r>
            <a:r>
              <a:rPr lang="en-US" altLang="zh-CN" sz="2200" b="1" dirty="0">
                <a:solidFill>
                  <a:srgbClr val="000000"/>
                </a:solidFill>
                <a:highlight>
                  <a:srgbClr val="C0C0C0"/>
                </a:highlight>
                <a:latin typeface="+mn-ea"/>
              </a:rPr>
              <a:t> Battle</a:t>
            </a:r>
          </a:p>
          <a:p>
            <a:r>
              <a:rPr lang="en-US" altLang="zh-CN" sz="2200" b="1" dirty="0">
                <a:solidFill>
                  <a:srgbClr val="000000"/>
                </a:solidFill>
                <a:latin typeface="+mn-ea"/>
              </a:rPr>
              <a:t>          					        </a:t>
            </a:r>
            <a:r>
              <a:rPr lang="en-US" altLang="zh-CN" sz="2200" b="1" dirty="0">
                <a:solidFill>
                  <a:srgbClr val="0000FF"/>
                </a:solidFill>
                <a:highlight>
                  <a:srgbClr val="C0C0C0"/>
                </a:highlight>
                <a:latin typeface="+mn-ea"/>
              </a:rPr>
              <a:t>where </a:t>
            </a:r>
            <a:r>
              <a:rPr lang="en-US" altLang="zh-CN" sz="2200" b="1" dirty="0">
                <a:solidFill>
                  <a:srgbClr val="808080"/>
                </a:solidFill>
                <a:highlight>
                  <a:srgbClr val="C0C0C0"/>
                </a:highlight>
                <a:latin typeface="+mn-ea"/>
              </a:rPr>
              <a:t>(</a:t>
            </a:r>
            <a:r>
              <a:rPr lang="en-US" altLang="zh-CN" sz="2200" b="1" dirty="0">
                <a:solidFill>
                  <a:srgbClr val="000000"/>
                </a:solidFill>
                <a:highlight>
                  <a:srgbClr val="C0C0C0"/>
                </a:highlight>
                <a:latin typeface="+mn-ea"/>
              </a:rPr>
              <a:t>PLAYER1</a:t>
            </a:r>
            <a:r>
              <a:rPr lang="en-US" altLang="zh-CN" sz="2200" b="1" dirty="0">
                <a:solidFill>
                  <a:srgbClr val="808080"/>
                </a:solidFill>
                <a:highlight>
                  <a:srgbClr val="C0C0C0"/>
                </a:highlight>
                <a:latin typeface="+mn-ea"/>
              </a:rPr>
              <a:t>=</a:t>
            </a:r>
            <a:r>
              <a:rPr lang="en-US" altLang="zh-CN" sz="2200" b="1" dirty="0" err="1">
                <a:solidFill>
                  <a:srgbClr val="000000"/>
                </a:solidFill>
                <a:highlight>
                  <a:srgbClr val="C0C0C0"/>
                </a:highlight>
                <a:latin typeface="+mn-ea"/>
              </a:rPr>
              <a:t>Players</a:t>
            </a:r>
            <a:r>
              <a:rPr lang="en-US" altLang="zh-CN" sz="2200" b="1" dirty="0" err="1">
                <a:solidFill>
                  <a:srgbClr val="808080"/>
                </a:solidFill>
                <a:highlight>
                  <a:srgbClr val="C0C0C0"/>
                </a:highlight>
                <a:latin typeface="+mn-ea"/>
              </a:rPr>
              <a:t>.</a:t>
            </a:r>
            <a:r>
              <a:rPr lang="en-US" altLang="zh-CN" sz="2200" b="1" dirty="0" err="1">
                <a:solidFill>
                  <a:srgbClr val="000000"/>
                </a:solidFill>
                <a:highlight>
                  <a:srgbClr val="C0C0C0"/>
                </a:highlight>
                <a:latin typeface="+mn-ea"/>
              </a:rPr>
              <a:t>PID</a:t>
            </a:r>
            <a:r>
              <a:rPr lang="en-US" altLang="zh-CN" sz="2200" b="1" dirty="0">
                <a:solidFill>
                  <a:srgbClr val="000000"/>
                </a:solidFill>
                <a:highlight>
                  <a:srgbClr val="C0C0C0"/>
                </a:highlight>
                <a:latin typeface="+mn-ea"/>
              </a:rPr>
              <a:t> </a:t>
            </a:r>
            <a:r>
              <a:rPr lang="en-US" altLang="zh-CN" sz="2200" b="1" dirty="0">
                <a:solidFill>
                  <a:srgbClr val="808080"/>
                </a:solidFill>
                <a:highlight>
                  <a:srgbClr val="C0C0C0"/>
                </a:highlight>
                <a:latin typeface="+mn-ea"/>
              </a:rPr>
              <a:t>or</a:t>
            </a:r>
            <a:r>
              <a:rPr lang="en-US" altLang="zh-CN" sz="2200" b="1" dirty="0">
                <a:solidFill>
                  <a:srgbClr val="000000"/>
                </a:solidFill>
                <a:highlight>
                  <a:srgbClr val="C0C0C0"/>
                </a:highlight>
                <a:latin typeface="+mn-ea"/>
              </a:rPr>
              <a:t> PLAYER2</a:t>
            </a:r>
            <a:r>
              <a:rPr lang="en-US" altLang="zh-CN" sz="2200" b="1" dirty="0">
                <a:solidFill>
                  <a:srgbClr val="808080"/>
                </a:solidFill>
                <a:highlight>
                  <a:srgbClr val="C0C0C0"/>
                </a:highlight>
                <a:latin typeface="+mn-ea"/>
              </a:rPr>
              <a:t>=</a:t>
            </a:r>
            <a:r>
              <a:rPr lang="en-US" altLang="zh-CN" sz="2200" b="1" dirty="0" err="1">
                <a:solidFill>
                  <a:srgbClr val="000000"/>
                </a:solidFill>
                <a:highlight>
                  <a:srgbClr val="C0C0C0"/>
                </a:highlight>
                <a:latin typeface="+mn-ea"/>
              </a:rPr>
              <a:t>Players</a:t>
            </a:r>
            <a:r>
              <a:rPr lang="en-US" altLang="zh-CN" sz="2200" b="1" dirty="0" err="1">
                <a:solidFill>
                  <a:srgbClr val="808080"/>
                </a:solidFill>
                <a:highlight>
                  <a:srgbClr val="C0C0C0"/>
                </a:highlight>
                <a:latin typeface="+mn-ea"/>
              </a:rPr>
              <a:t>.</a:t>
            </a:r>
            <a:r>
              <a:rPr lang="en-US" altLang="zh-CN" sz="2200" b="1" dirty="0" err="1">
                <a:solidFill>
                  <a:srgbClr val="000000"/>
                </a:solidFill>
                <a:highlight>
                  <a:srgbClr val="C0C0C0"/>
                </a:highlight>
                <a:latin typeface="+mn-ea"/>
              </a:rPr>
              <a:t>PID</a:t>
            </a:r>
            <a:r>
              <a:rPr lang="en-US" altLang="zh-CN" sz="2200" b="1" dirty="0">
                <a:solidFill>
                  <a:srgbClr val="808080"/>
                </a:solidFill>
                <a:highlight>
                  <a:srgbClr val="C0C0C0"/>
                </a:highlight>
                <a:latin typeface="+mn-ea"/>
              </a:rPr>
              <a:t>)</a:t>
            </a:r>
            <a:r>
              <a:rPr lang="en-US" altLang="zh-CN" sz="2200" b="1" dirty="0">
                <a:solidFill>
                  <a:srgbClr val="000000"/>
                </a:solidFill>
                <a:highlight>
                  <a:srgbClr val="C0C0C0"/>
                </a:highlight>
                <a:latin typeface="+mn-ea"/>
              </a:rPr>
              <a:t> </a:t>
            </a:r>
          </a:p>
          <a:p>
            <a:pPr defTabSz="900000"/>
            <a:r>
              <a:rPr lang="en-US" altLang="zh-CN" sz="2200" b="1" dirty="0">
                <a:solidFill>
                  <a:srgbClr val="000000"/>
                </a:solidFill>
                <a:latin typeface="+mn-ea"/>
              </a:rPr>
              <a:t>          					          </a:t>
            </a:r>
            <a:r>
              <a:rPr lang="en-US" altLang="zh-CN" sz="2200" b="1" dirty="0">
                <a:solidFill>
                  <a:srgbClr val="808080"/>
                </a:solidFill>
                <a:highlight>
                  <a:srgbClr val="C0C0C0"/>
                </a:highlight>
                <a:latin typeface="+mn-ea"/>
              </a:rPr>
              <a:t>) </a:t>
            </a:r>
          </a:p>
          <a:p>
            <a:pPr defTabSz="900000"/>
            <a:r>
              <a:rPr lang="en-US" altLang="zh-CN" sz="2200" b="1" dirty="0">
                <a:solidFill>
                  <a:srgbClr val="808080"/>
                </a:solidFill>
                <a:latin typeface="+mn-ea"/>
              </a:rPr>
              <a:t>					        </a:t>
            </a:r>
            <a:r>
              <a:rPr lang="en-US" altLang="zh-CN" sz="2200" b="1" dirty="0">
                <a:solidFill>
                  <a:srgbClr val="808080"/>
                </a:solidFill>
                <a:highlight>
                  <a:srgbClr val="C0C0C0"/>
                </a:highlight>
                <a:latin typeface="+mn-ea"/>
              </a:rPr>
              <a:t>and</a:t>
            </a:r>
            <a:r>
              <a:rPr lang="en-US" altLang="zh-CN" sz="2200" b="1" dirty="0">
                <a:solidFill>
                  <a:srgbClr val="000000"/>
                </a:solidFill>
                <a:highlight>
                  <a:srgbClr val="C0C0C0"/>
                </a:highlight>
                <a:latin typeface="+mn-ea"/>
              </a:rPr>
              <a:t> WINNER</a:t>
            </a:r>
            <a:r>
              <a:rPr lang="en-US" altLang="zh-CN" sz="2200" b="1" dirty="0">
                <a:solidFill>
                  <a:srgbClr val="808080"/>
                </a:solidFill>
                <a:highlight>
                  <a:srgbClr val="C0C0C0"/>
                </a:highlight>
                <a:latin typeface="+mn-ea"/>
              </a:rPr>
              <a:t>=</a:t>
            </a:r>
            <a:r>
              <a:rPr lang="en-US" altLang="zh-CN" sz="2200" b="1" dirty="0" err="1">
                <a:solidFill>
                  <a:srgbClr val="000000"/>
                </a:solidFill>
                <a:highlight>
                  <a:srgbClr val="C0C0C0"/>
                </a:highlight>
                <a:latin typeface="+mn-ea"/>
              </a:rPr>
              <a:t>Players</a:t>
            </a:r>
            <a:r>
              <a:rPr lang="en-US" altLang="zh-CN" sz="2200" b="1" dirty="0" err="1">
                <a:solidFill>
                  <a:srgbClr val="808080"/>
                </a:solidFill>
                <a:highlight>
                  <a:srgbClr val="C0C0C0"/>
                </a:highlight>
                <a:latin typeface="+mn-ea"/>
              </a:rPr>
              <a:t>.</a:t>
            </a:r>
            <a:r>
              <a:rPr lang="en-US" altLang="zh-CN" sz="2200" b="1" dirty="0" err="1">
                <a:solidFill>
                  <a:srgbClr val="000000"/>
                </a:solidFill>
                <a:highlight>
                  <a:srgbClr val="C0C0C0"/>
                </a:highlight>
                <a:latin typeface="+mn-ea"/>
              </a:rPr>
              <a:t>PID</a:t>
            </a:r>
            <a:r>
              <a:rPr lang="en-US" altLang="zh-CN" sz="2200" b="1" dirty="0">
                <a:solidFill>
                  <a:srgbClr val="000000"/>
                </a:solidFill>
                <a:highlight>
                  <a:srgbClr val="C0C0C0"/>
                </a:highlight>
                <a:latin typeface="+mn-ea"/>
              </a:rPr>
              <a:t> </a:t>
            </a:r>
            <a:r>
              <a:rPr lang="en-US" altLang="zh-CN" sz="2200" b="1" dirty="0">
                <a:solidFill>
                  <a:srgbClr val="808080"/>
                </a:solidFill>
                <a:latin typeface="+mn-ea"/>
              </a:rPr>
              <a:t>))</a:t>
            </a:r>
            <a:endParaRPr lang="zh-CN" altLang="en-US" sz="2200" b="1" dirty="0">
              <a:latin typeface="+mn-ea"/>
            </a:endParaRPr>
          </a:p>
        </p:txBody>
      </p:sp>
      <p:pic>
        <p:nvPicPr>
          <p:cNvPr id="6" name="图片 5">
            <a:extLst>
              <a:ext uri="{FF2B5EF4-FFF2-40B4-BE49-F238E27FC236}">
                <a16:creationId xmlns:a16="http://schemas.microsoft.com/office/drawing/2014/main" id="{40DAE2CB-3F5D-430C-8960-3A06DED98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494" y="6163167"/>
            <a:ext cx="6085316" cy="615005"/>
          </a:xfrm>
          <a:prstGeom prst="rect">
            <a:avLst/>
          </a:prstGeom>
        </p:spPr>
      </p:pic>
    </p:spTree>
    <p:custDataLst>
      <p:tags r:id="rId1"/>
    </p:custDataLst>
    <p:extLst>
      <p:ext uri="{BB962C8B-B14F-4D97-AF65-F5344CB8AC3E}">
        <p14:creationId xmlns:p14="http://schemas.microsoft.com/office/powerpoint/2010/main" val="4040485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2157" y="1385739"/>
            <a:ext cx="11859993" cy="531620"/>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查询玩过所有游戏并获胜过的游戏玩家的昵称、积分、等级名以及还差多少分可以升级。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3</a:t>
            </a:r>
            <a:endParaRPr lang="zh-CN" altLang="en-US" dirty="0"/>
          </a:p>
        </p:txBody>
      </p:sp>
      <p:sp>
        <p:nvSpPr>
          <p:cNvPr id="7" name="文本框 6">
            <a:extLst>
              <a:ext uri="{FF2B5EF4-FFF2-40B4-BE49-F238E27FC236}">
                <a16:creationId xmlns:a16="http://schemas.microsoft.com/office/drawing/2014/main" id="{E0A09435-E7EA-41CA-9BF6-7B1EF39374DE}"/>
              </a:ext>
            </a:extLst>
          </p:cNvPr>
          <p:cNvSpPr txBox="1"/>
          <p:nvPr/>
        </p:nvSpPr>
        <p:spPr>
          <a:xfrm>
            <a:off x="515939" y="2608635"/>
            <a:ext cx="11676061" cy="3046988"/>
          </a:xfrm>
          <a:prstGeom prst="rect">
            <a:avLst/>
          </a:prstGeom>
          <a:noFill/>
        </p:spPr>
        <p:txBody>
          <a:bodyPr wrap="square" rtlCol="0">
            <a:spAutoFit/>
          </a:bodyPr>
          <a:lstStyle/>
          <a:p>
            <a:r>
              <a:rPr lang="en-US" altLang="zh-CN" sz="2400" b="1" dirty="0">
                <a:solidFill>
                  <a:srgbClr val="0000FF"/>
                </a:solidFill>
                <a:latin typeface="+mn-ea"/>
              </a:rPr>
              <a:t>select </a:t>
            </a:r>
            <a:r>
              <a:rPr lang="en-US" altLang="zh-CN" sz="2400" b="1" dirty="0" err="1">
                <a:latin typeface="+mn-ea"/>
              </a:rPr>
              <a:t>Players.NICKNAME</a:t>
            </a:r>
            <a:r>
              <a:rPr lang="en-US" altLang="zh-CN" sz="2400" b="1" dirty="0">
                <a:latin typeface="+mn-ea"/>
              </a:rPr>
              <a:t> </a:t>
            </a:r>
            <a:r>
              <a:rPr lang="en-US" altLang="zh-CN" sz="2400" b="1" dirty="0">
                <a:solidFill>
                  <a:srgbClr val="0000FF"/>
                </a:solidFill>
                <a:latin typeface="+mn-ea"/>
              </a:rPr>
              <a:t>,</a:t>
            </a:r>
            <a:r>
              <a:rPr lang="en-US" altLang="zh-CN" sz="2400" b="1" dirty="0" err="1">
                <a:latin typeface="+mn-ea"/>
              </a:rPr>
              <a:t>Players.SCORE</a:t>
            </a:r>
            <a:r>
              <a:rPr lang="en-US" altLang="zh-CN" sz="2400" b="1" dirty="0">
                <a:latin typeface="+mn-ea"/>
              </a:rPr>
              <a:t> </a:t>
            </a:r>
            <a:r>
              <a:rPr lang="en-US" altLang="zh-CN" sz="2400" b="1" dirty="0">
                <a:solidFill>
                  <a:srgbClr val="0000FF"/>
                </a:solidFill>
                <a:latin typeface="+mn-ea"/>
              </a:rPr>
              <a:t>,</a:t>
            </a:r>
            <a:r>
              <a:rPr lang="en-US" altLang="zh-CN" sz="2400" b="1" dirty="0" err="1">
                <a:latin typeface="+mn-ea"/>
              </a:rPr>
              <a:t>Rank.RNAME</a:t>
            </a:r>
            <a:r>
              <a:rPr lang="en-US" altLang="zh-CN" sz="2400" b="1" dirty="0">
                <a:latin typeface="+mn-ea"/>
              </a:rPr>
              <a:t> </a:t>
            </a:r>
            <a:r>
              <a:rPr lang="en-US" altLang="zh-CN" sz="2400" b="1" dirty="0">
                <a:solidFill>
                  <a:srgbClr val="0000FF"/>
                </a:solidFill>
                <a:latin typeface="+mn-ea"/>
              </a:rPr>
              <a:t>,</a:t>
            </a:r>
            <a:r>
              <a:rPr lang="en-US" altLang="zh-CN" sz="2400" b="1" dirty="0" err="1">
                <a:latin typeface="+mn-ea"/>
              </a:rPr>
              <a:t>Rank.UP_SCORE-Players.SCORE</a:t>
            </a:r>
            <a:r>
              <a:rPr lang="en-US" altLang="zh-CN" sz="2400" b="1" dirty="0">
                <a:latin typeface="+mn-ea"/>
              </a:rPr>
              <a:t> </a:t>
            </a:r>
          </a:p>
          <a:p>
            <a:r>
              <a:rPr lang="en-US" altLang="zh-CN" sz="2400" b="1" dirty="0">
                <a:solidFill>
                  <a:srgbClr val="0000FF"/>
                </a:solidFill>
                <a:latin typeface="+mn-ea"/>
              </a:rPr>
              <a:t>from </a:t>
            </a:r>
            <a:r>
              <a:rPr lang="en-US" altLang="zh-CN" sz="2400" b="1" dirty="0">
                <a:latin typeface="+mn-ea"/>
              </a:rPr>
              <a:t>Players</a:t>
            </a:r>
            <a:r>
              <a:rPr lang="en-US" altLang="zh-CN" sz="2400" b="1" dirty="0">
                <a:solidFill>
                  <a:srgbClr val="0000FF"/>
                </a:solidFill>
                <a:latin typeface="+mn-ea"/>
              </a:rPr>
              <a:t> inner join </a:t>
            </a:r>
            <a:r>
              <a:rPr lang="en-US" altLang="zh-CN" sz="2400" b="1" dirty="0">
                <a:latin typeface="+mn-ea"/>
              </a:rPr>
              <a:t>Rank </a:t>
            </a:r>
            <a:r>
              <a:rPr lang="en-US" altLang="zh-CN" sz="2400" b="1" dirty="0">
                <a:solidFill>
                  <a:srgbClr val="0000FF"/>
                </a:solidFill>
                <a:latin typeface="+mn-ea"/>
              </a:rPr>
              <a:t>on </a:t>
            </a:r>
            <a:r>
              <a:rPr lang="en-US" altLang="zh-CN" sz="2400" b="1" dirty="0" err="1">
                <a:latin typeface="+mn-ea"/>
              </a:rPr>
              <a:t>Players.RANK</a:t>
            </a:r>
            <a:r>
              <a:rPr lang="en-US" altLang="zh-CN" sz="2400" b="1" dirty="0">
                <a:latin typeface="+mn-ea"/>
              </a:rPr>
              <a:t>=</a:t>
            </a:r>
            <a:r>
              <a:rPr lang="en-US" altLang="zh-CN" sz="2400" b="1" dirty="0" err="1">
                <a:latin typeface="+mn-ea"/>
              </a:rPr>
              <a:t>Rank.RID</a:t>
            </a:r>
            <a:endParaRPr lang="en-US" altLang="zh-CN" sz="2400" b="1" dirty="0">
              <a:latin typeface="+mn-ea"/>
            </a:endParaRPr>
          </a:p>
          <a:p>
            <a:r>
              <a:rPr lang="en-US" altLang="zh-CN" sz="2400" b="1" dirty="0">
                <a:solidFill>
                  <a:srgbClr val="0000FF"/>
                </a:solidFill>
                <a:latin typeface="+mn-ea"/>
              </a:rPr>
              <a:t>where exists(</a:t>
            </a:r>
          </a:p>
          <a:p>
            <a:r>
              <a:rPr lang="en-US" altLang="zh-CN" sz="2400" b="1" dirty="0">
                <a:solidFill>
                  <a:srgbClr val="0000FF"/>
                </a:solidFill>
                <a:latin typeface="+mn-ea"/>
              </a:rPr>
              <a:t>      select </a:t>
            </a:r>
            <a:r>
              <a:rPr lang="en-US" altLang="zh-CN" sz="2400" b="1" dirty="0" err="1">
                <a:latin typeface="+mn-ea"/>
              </a:rPr>
              <a:t>winner</a:t>
            </a:r>
            <a:r>
              <a:rPr lang="en-US" altLang="zh-CN" sz="2400" b="1" dirty="0" err="1">
                <a:solidFill>
                  <a:srgbClr val="0000FF"/>
                </a:solidFill>
                <a:latin typeface="+mn-ea"/>
              </a:rPr>
              <a:t>,</a:t>
            </a:r>
            <a:r>
              <a:rPr lang="en-US" altLang="zh-CN" sz="2400" b="1" dirty="0" err="1">
                <a:latin typeface="+mn-ea"/>
              </a:rPr>
              <a:t>count</a:t>
            </a:r>
            <a:r>
              <a:rPr lang="en-US" altLang="zh-CN" sz="2400" b="1" dirty="0">
                <a:latin typeface="+mn-ea"/>
              </a:rPr>
              <a:t>(distinct GID) </a:t>
            </a:r>
            <a:r>
              <a:rPr lang="en-US" altLang="zh-CN" sz="2400" b="1" dirty="0">
                <a:solidFill>
                  <a:srgbClr val="0000FF"/>
                </a:solidFill>
                <a:latin typeface="+mn-ea"/>
              </a:rPr>
              <a:t>from battle</a:t>
            </a:r>
          </a:p>
          <a:p>
            <a:r>
              <a:rPr lang="en-US" altLang="zh-CN" sz="2400" b="1" dirty="0">
                <a:solidFill>
                  <a:srgbClr val="0000FF"/>
                </a:solidFill>
                <a:latin typeface="+mn-ea"/>
              </a:rPr>
              <a:t>      where </a:t>
            </a:r>
            <a:r>
              <a:rPr lang="en-US" altLang="zh-CN" sz="2400" b="1" dirty="0" err="1">
                <a:latin typeface="+mn-ea"/>
              </a:rPr>
              <a:t>players.PID</a:t>
            </a:r>
            <a:r>
              <a:rPr lang="en-US" altLang="zh-CN" sz="2400" b="1" dirty="0">
                <a:solidFill>
                  <a:srgbClr val="0000FF"/>
                </a:solidFill>
                <a:latin typeface="+mn-ea"/>
              </a:rPr>
              <a:t>=</a:t>
            </a:r>
            <a:r>
              <a:rPr lang="en-US" altLang="zh-CN" sz="2400" b="1" dirty="0">
                <a:latin typeface="+mn-ea"/>
              </a:rPr>
              <a:t>WINNER</a:t>
            </a:r>
          </a:p>
          <a:p>
            <a:r>
              <a:rPr lang="en-US" altLang="zh-CN" sz="2400" b="1" dirty="0">
                <a:solidFill>
                  <a:srgbClr val="0000FF"/>
                </a:solidFill>
                <a:latin typeface="+mn-ea"/>
              </a:rPr>
              <a:t>      group by </a:t>
            </a:r>
            <a:r>
              <a:rPr lang="en-US" altLang="zh-CN" sz="2400" b="1" dirty="0">
                <a:latin typeface="+mn-ea"/>
              </a:rPr>
              <a:t>WINNER</a:t>
            </a:r>
          </a:p>
          <a:p>
            <a:r>
              <a:rPr lang="en-US" altLang="zh-CN" sz="2400" b="1" dirty="0">
                <a:solidFill>
                  <a:srgbClr val="0000FF"/>
                </a:solidFill>
                <a:latin typeface="+mn-ea"/>
              </a:rPr>
              <a:t>      having count(distinct GID)=(select count(distinct GID) from games))</a:t>
            </a:r>
            <a:endParaRPr lang="zh-CN" altLang="en-US" sz="2400" b="1" dirty="0">
              <a:latin typeface="+mn-ea"/>
            </a:endParaRPr>
          </a:p>
        </p:txBody>
      </p:sp>
      <p:pic>
        <p:nvPicPr>
          <p:cNvPr id="6" name="图片 5">
            <a:extLst>
              <a:ext uri="{FF2B5EF4-FFF2-40B4-BE49-F238E27FC236}">
                <a16:creationId xmlns:a16="http://schemas.microsoft.com/office/drawing/2014/main" id="{40DAE2CB-3F5D-430C-8960-3A06DED98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9332" y="5839557"/>
            <a:ext cx="7949273" cy="803384"/>
          </a:xfrm>
          <a:prstGeom prst="rect">
            <a:avLst/>
          </a:prstGeom>
        </p:spPr>
      </p:pic>
      <p:sp>
        <p:nvSpPr>
          <p:cNvPr id="8" name="文本框 7">
            <a:extLst>
              <a:ext uri="{FF2B5EF4-FFF2-40B4-BE49-F238E27FC236}">
                <a16:creationId xmlns:a16="http://schemas.microsoft.com/office/drawing/2014/main" id="{E72386EA-1C7B-4266-8B2E-92E723B67C29}"/>
              </a:ext>
            </a:extLst>
          </p:cNvPr>
          <p:cNvSpPr txBox="1"/>
          <p:nvPr/>
        </p:nvSpPr>
        <p:spPr>
          <a:xfrm>
            <a:off x="515939" y="2058975"/>
            <a:ext cx="1375927" cy="531620"/>
          </a:xfrm>
          <a:prstGeom prst="rect">
            <a:avLst/>
          </a:prstGeom>
          <a:noFill/>
        </p:spPr>
        <p:txBody>
          <a:bodyPr wrap="square" rtlCol="0">
            <a:spAutoFit/>
          </a:bodyPr>
          <a:lstStyle/>
          <a:p>
            <a:pPr algn="just">
              <a:lnSpc>
                <a:spcPct val="130000"/>
              </a:lnSpc>
            </a:pPr>
            <a:r>
              <a:rPr lang="zh-CN" altLang="en-US" sz="2400" dirty="0">
                <a:gradFill>
                  <a:gsLst>
                    <a:gs pos="100000">
                      <a:schemeClr val="accent4"/>
                    </a:gs>
                    <a:gs pos="23000">
                      <a:schemeClr val="accent1">
                        <a:alpha val="95000"/>
                      </a:schemeClr>
                    </a:gs>
                  </a:gsLst>
                  <a:lin ang="2700000" scaled="1"/>
                </a:gradFill>
                <a:latin typeface="+mj-lt"/>
                <a:ea typeface="+mj-ea"/>
              </a:rPr>
              <a:t>方法二 </a:t>
            </a:r>
          </a:p>
        </p:txBody>
      </p:sp>
    </p:spTree>
    <p:custDataLst>
      <p:tags r:id="rId1"/>
    </p:custDataLst>
    <p:extLst>
      <p:ext uri="{BB962C8B-B14F-4D97-AF65-F5344CB8AC3E}">
        <p14:creationId xmlns:p14="http://schemas.microsoft.com/office/powerpoint/2010/main" val="4027640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1</a:t>
            </a:r>
            <a:endParaRPr lang="zh-CN" altLang="en-US" dirty="0"/>
          </a:p>
        </p:txBody>
      </p:sp>
      <p:sp>
        <p:nvSpPr>
          <p:cNvPr id="4" name="文本占位符 3"/>
          <p:cNvSpPr>
            <a:spLocks noGrp="1"/>
          </p:cNvSpPr>
          <p:nvPr>
            <p:ph type="body" sz="quarter" idx="12"/>
          </p:nvPr>
        </p:nvSpPr>
        <p:spPr/>
        <p:txBody>
          <a:bodyPr/>
          <a:lstStyle/>
          <a:p>
            <a:r>
              <a:rPr lang="en-US" altLang="zh-CN" dirty="0"/>
              <a:t>01</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3568890" cy="1648603"/>
          </a:xfrm>
        </p:spPr>
        <p:txBody>
          <a:bodyPr/>
          <a:lstStyle/>
          <a:p>
            <a:pPr>
              <a:spcBef>
                <a:spcPts val="0"/>
              </a:spcBef>
            </a:pPr>
            <a:r>
              <a:rPr lang="zh-CN" altLang="en-US" dirty="0"/>
              <a:t>问题</a:t>
            </a:r>
            <a:r>
              <a:rPr lang="en-US" altLang="zh-CN" dirty="0"/>
              <a:t>4</a:t>
            </a:r>
          </a:p>
        </p:txBody>
      </p:sp>
      <p:sp>
        <p:nvSpPr>
          <p:cNvPr id="4" name="文本占位符 3"/>
          <p:cNvSpPr>
            <a:spLocks noGrp="1"/>
          </p:cNvSpPr>
          <p:nvPr>
            <p:ph type="body" sz="quarter" idx="12"/>
          </p:nvPr>
        </p:nvSpPr>
        <p:spPr/>
        <p:txBody>
          <a:bodyPr/>
          <a:lstStyle/>
          <a:p>
            <a:r>
              <a:rPr lang="en-US" altLang="zh-CN" dirty="0"/>
              <a:t>04</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6255" y="1385570"/>
            <a:ext cx="8319770" cy="604520"/>
          </a:xfrm>
          <a:prstGeom prst="rect">
            <a:avLst/>
          </a:prstGeom>
          <a:noFill/>
        </p:spPr>
        <p:txBody>
          <a:bodyPr wrap="square" rtlCol="0">
            <a:no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Q 4.1 </a:t>
            </a:r>
            <a:r>
              <a:rPr lang="en-US" altLang="zh-CN" sz="2400" dirty="0">
                <a:gradFill>
                  <a:gsLst>
                    <a:gs pos="100000">
                      <a:schemeClr val="accent4"/>
                    </a:gs>
                    <a:gs pos="23000">
                      <a:schemeClr val="accent1">
                        <a:alpha val="95000"/>
                      </a:schemeClr>
                    </a:gs>
                  </a:gsLst>
                  <a:lin ang="2700000" scaled="1"/>
                </a:gradFill>
                <a:latin typeface="+mj-lt"/>
                <a:ea typeface="+mj-ea"/>
              </a:rPr>
              <a:t>查询游戏玩家 P001 没有玩过的游戏名称及其类别 ID</a:t>
            </a:r>
            <a:r>
              <a:rPr lang="zh-CN" altLang="en-US" sz="24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4</a:t>
            </a:r>
          </a:p>
        </p:txBody>
      </p:sp>
      <p:sp>
        <p:nvSpPr>
          <p:cNvPr id="22" name="文本框 21"/>
          <p:cNvSpPr txBox="1"/>
          <p:nvPr>
            <p:custDataLst>
              <p:tags r:id="rId2"/>
            </p:custDataLst>
          </p:nvPr>
        </p:nvSpPr>
        <p:spPr>
          <a:xfrm>
            <a:off x="605790" y="2143760"/>
            <a:ext cx="10256520" cy="194564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lang="zh-CN" altLang="en-US" sz="2200" kern="0" dirty="0">
                <a:latin typeface="+mn-ea"/>
              </a:rPr>
              <a:t>玩家</a:t>
            </a:r>
            <a:r>
              <a:rPr lang="en-US" altLang="zh-CN" sz="2200" kern="0" dirty="0">
                <a:latin typeface="+mn-ea"/>
              </a:rPr>
              <a:t>P001</a:t>
            </a:r>
            <a:r>
              <a:rPr lang="zh-CN" altLang="en-US" sz="2200" kern="0" dirty="0">
                <a:latin typeface="+mn-ea"/>
              </a:rPr>
              <a:t>没有玩过的游戏</a:t>
            </a:r>
            <a:r>
              <a:rPr lang="en-US" altLang="zh-CN" sz="2200" kern="0" dirty="0">
                <a:latin typeface="+mn-ea"/>
              </a:rPr>
              <a:t> </a:t>
            </a: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=&gt; </a:t>
            </a:r>
            <a:r>
              <a:rPr lang="zh-CN" altLang="en-US" sz="2200" kern="0" dirty="0">
                <a:latin typeface="+mn-ea"/>
                <a:sym typeface="+mn-ea"/>
              </a:rPr>
              <a:t>不在玩家</a:t>
            </a:r>
            <a:r>
              <a:rPr lang="en-US" altLang="zh-CN" sz="2200" kern="0" dirty="0">
                <a:latin typeface="+mn-ea"/>
                <a:sym typeface="+mn-ea"/>
              </a:rPr>
              <a:t>P001</a:t>
            </a:r>
            <a:r>
              <a:rPr lang="zh-CN" altLang="en-US" sz="2200" kern="0" dirty="0">
                <a:latin typeface="+mn-ea"/>
                <a:sym typeface="+mn-ea"/>
              </a:rPr>
              <a:t>玩过的游戏列表内</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r>
              <a:rPr lang="en-US" altLang="zh-CN" sz="2200" kern="0" dirty="0">
                <a:latin typeface="+mn-ea"/>
              </a:rPr>
              <a:t>=&gt; </a:t>
            </a:r>
            <a:r>
              <a:rPr lang="zh-CN" altLang="en-US" sz="2200" kern="0" dirty="0">
                <a:latin typeface="+mn-ea"/>
                <a:sym typeface="+mn-ea"/>
              </a:rPr>
              <a:t>未参加过该游戏的</a:t>
            </a:r>
            <a:r>
              <a:rPr lang="en-US" altLang="zh-CN" sz="2200" kern="0" dirty="0">
                <a:latin typeface="+mn-ea"/>
                <a:sym typeface="+mn-ea"/>
              </a:rPr>
              <a:t>battle</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endParaRPr lang="zh-CN" altLang="en-US" sz="2200" kern="0" dirty="0">
              <a:latin typeface="+mn-ea"/>
            </a:endParaRPr>
          </a:p>
        </p:txBody>
      </p:sp>
      <p:pic>
        <p:nvPicPr>
          <p:cNvPr id="3" name="图片 2"/>
          <p:cNvPicPr>
            <a:picLocks noChangeAspect="1"/>
          </p:cNvPicPr>
          <p:nvPr>
            <p:custDataLst>
              <p:tags r:id="rId3"/>
            </p:custDataLst>
          </p:nvPr>
        </p:nvPicPr>
        <p:blipFill>
          <a:blip r:embed="rId6"/>
          <a:stretch>
            <a:fillRect/>
          </a:stretch>
        </p:blipFill>
        <p:spPr>
          <a:xfrm>
            <a:off x="1615440" y="4987925"/>
            <a:ext cx="8237220" cy="1653540"/>
          </a:xfrm>
          <a:prstGeom prst="rect">
            <a:avLst/>
          </a:prstGeom>
        </p:spPr>
      </p:pic>
      <p:pic>
        <p:nvPicPr>
          <p:cNvPr id="5" name="图片 4"/>
          <p:cNvPicPr>
            <a:picLocks noChangeAspect="1"/>
          </p:cNvPicPr>
          <p:nvPr/>
        </p:nvPicPr>
        <p:blipFill>
          <a:blip r:embed="rId7"/>
          <a:stretch>
            <a:fillRect/>
          </a:stretch>
        </p:blipFill>
        <p:spPr>
          <a:xfrm>
            <a:off x="1615440" y="3799205"/>
            <a:ext cx="8214360" cy="1188720"/>
          </a:xfrm>
          <a:prstGeom prst="rect">
            <a:avLst/>
          </a:prstGeom>
        </p:spPr>
      </p:pic>
      <p:cxnSp>
        <p:nvCxnSpPr>
          <p:cNvPr id="6" name="直接箭头连接符 5"/>
          <p:cNvCxnSpPr/>
          <p:nvPr/>
        </p:nvCxnSpPr>
        <p:spPr>
          <a:xfrm>
            <a:off x="1786255" y="3560445"/>
            <a:ext cx="1969135" cy="1765935"/>
          </a:xfrm>
          <a:prstGeom prst="straightConnector1">
            <a:avLst/>
          </a:prstGeom>
          <a:ln w="28575" cmpd="sng">
            <a:solidFill>
              <a:srgbClr val="BC7F73"/>
            </a:solidFill>
            <a:prstDash val="solid"/>
            <a:tailEnd type="arrow" w="med" len="med"/>
          </a:ln>
        </p:spPr>
        <p:style>
          <a:lnRef idx="3">
            <a:schemeClr val="accent6"/>
          </a:lnRef>
          <a:fillRef idx="0">
            <a:schemeClr val="accent6"/>
          </a:fillRef>
          <a:effectRef idx="2">
            <a:schemeClr val="accent6"/>
          </a:effectRef>
          <a:fontRef idx="minor">
            <a:schemeClr val="tx1"/>
          </a:fontRef>
        </p:style>
      </p:cxnSp>
      <p:cxnSp>
        <p:nvCxnSpPr>
          <p:cNvPr id="7" name="直接箭头连接符 6"/>
          <p:cNvCxnSpPr/>
          <p:nvPr/>
        </p:nvCxnSpPr>
        <p:spPr>
          <a:xfrm flipH="1">
            <a:off x="4598035" y="1915795"/>
            <a:ext cx="2588895" cy="2212975"/>
          </a:xfrm>
          <a:prstGeom prst="straightConnector1">
            <a:avLst/>
          </a:prstGeom>
          <a:ln w="28575" cap="rnd" cmpd="sng">
            <a:solidFill>
              <a:srgbClr val="BC7F73"/>
            </a:solidFill>
            <a:prstDash val="solid"/>
            <a:round/>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6255" y="1385570"/>
            <a:ext cx="8319770" cy="604520"/>
          </a:xfrm>
          <a:prstGeom prst="rect">
            <a:avLst/>
          </a:prstGeom>
          <a:noFill/>
        </p:spPr>
        <p:txBody>
          <a:bodyPr wrap="square" rtlCol="0">
            <a:no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Q 4.1 </a:t>
            </a:r>
            <a:r>
              <a:rPr lang="en-US" altLang="zh-CN" sz="2400" dirty="0">
                <a:gradFill>
                  <a:gsLst>
                    <a:gs pos="100000">
                      <a:schemeClr val="accent4"/>
                    </a:gs>
                    <a:gs pos="23000">
                      <a:schemeClr val="accent1">
                        <a:alpha val="95000"/>
                      </a:schemeClr>
                    </a:gs>
                  </a:gsLst>
                  <a:lin ang="2700000" scaled="1"/>
                </a:gradFill>
                <a:latin typeface="+mj-lt"/>
                <a:ea typeface="+mj-ea"/>
              </a:rPr>
              <a:t>查询游戏玩家 P001 没有玩过的游戏名称及其类别 ID</a:t>
            </a:r>
            <a:r>
              <a:rPr lang="zh-CN" altLang="en-US" sz="24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4</a:t>
            </a:r>
          </a:p>
        </p:txBody>
      </p:sp>
      <p:sp>
        <p:nvSpPr>
          <p:cNvPr id="22" name="文本框 21"/>
          <p:cNvSpPr txBox="1"/>
          <p:nvPr>
            <p:custDataLst>
              <p:tags r:id="rId2"/>
            </p:custDataLst>
          </p:nvPr>
        </p:nvSpPr>
        <p:spPr>
          <a:xfrm>
            <a:off x="605790" y="2143760"/>
            <a:ext cx="10256520" cy="194564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lang="zh-CN" altLang="en-US" sz="2200" kern="0" dirty="0">
                <a:latin typeface="+mn-ea"/>
              </a:rPr>
              <a:t>玩家</a:t>
            </a:r>
            <a:r>
              <a:rPr lang="en-US" altLang="zh-CN" sz="2200" kern="0" dirty="0">
                <a:latin typeface="+mn-ea"/>
              </a:rPr>
              <a:t>P001</a:t>
            </a:r>
            <a:r>
              <a:rPr lang="zh-CN" altLang="en-US" sz="2200" kern="0" dirty="0">
                <a:latin typeface="+mn-ea"/>
              </a:rPr>
              <a:t>没有玩过的游戏</a:t>
            </a:r>
            <a:r>
              <a:rPr lang="en-US" altLang="zh-CN" sz="2200" kern="0" dirty="0">
                <a:latin typeface="+mn-ea"/>
              </a:rPr>
              <a:t> </a:t>
            </a: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=&gt; </a:t>
            </a:r>
            <a:r>
              <a:rPr lang="zh-CN" altLang="en-US" sz="2200" kern="0" dirty="0">
                <a:latin typeface="+mn-ea"/>
                <a:sym typeface="+mn-ea"/>
              </a:rPr>
              <a:t>不在玩家</a:t>
            </a:r>
            <a:r>
              <a:rPr lang="en-US" altLang="zh-CN" sz="2200" kern="0" dirty="0">
                <a:latin typeface="+mn-ea"/>
                <a:sym typeface="+mn-ea"/>
              </a:rPr>
              <a:t>P001</a:t>
            </a:r>
            <a:r>
              <a:rPr lang="zh-CN" altLang="en-US" sz="2200" kern="0" dirty="0">
                <a:latin typeface="+mn-ea"/>
                <a:sym typeface="+mn-ea"/>
              </a:rPr>
              <a:t>玩过的游戏列表内</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r>
              <a:rPr lang="en-US" altLang="zh-CN" sz="2200" kern="0" dirty="0">
                <a:latin typeface="+mn-ea"/>
              </a:rPr>
              <a:t>=&gt; </a:t>
            </a:r>
            <a:r>
              <a:rPr lang="zh-CN" altLang="en-US" sz="2200" kern="0" dirty="0">
                <a:latin typeface="+mn-ea"/>
                <a:sym typeface="+mn-ea"/>
              </a:rPr>
              <a:t>未参加过该游戏的</a:t>
            </a:r>
            <a:r>
              <a:rPr lang="en-US" altLang="zh-CN" sz="2200" kern="0" dirty="0">
                <a:latin typeface="+mn-ea"/>
                <a:sym typeface="+mn-ea"/>
              </a:rPr>
              <a:t>battle</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endParaRPr lang="zh-CN" altLang="en-US" sz="2200" kern="0" dirty="0">
              <a:latin typeface="+mn-ea"/>
            </a:endParaRPr>
          </a:p>
        </p:txBody>
      </p:sp>
      <p:sp>
        <p:nvSpPr>
          <p:cNvPr id="2" name="文本框 1"/>
          <p:cNvSpPr txBox="1"/>
          <p:nvPr/>
        </p:nvSpPr>
        <p:spPr>
          <a:xfrm>
            <a:off x="1150620" y="4089400"/>
            <a:ext cx="8368665" cy="1462405"/>
          </a:xfrm>
          <a:prstGeom prst="rect">
            <a:avLst/>
          </a:prstGeom>
          <a:noFill/>
        </p:spPr>
        <p:txBody>
          <a:bodyPr wrap="square" rtlCol="0" anchor="t">
            <a:spAutoFit/>
          </a:bodyPr>
          <a:lstStyle/>
          <a:p>
            <a:pPr indent="0" algn="l">
              <a:lnSpc>
                <a:spcPct val="120000"/>
              </a:lnSpc>
              <a:spcBef>
                <a:spcPts val="600"/>
              </a:spcBef>
              <a:buSzPct val="60000"/>
              <a:buFont typeface="Wingdings" panose="05000000000000000000" pitchFamily="2" charset="2"/>
              <a:buNone/>
            </a:pPr>
            <a:r>
              <a:rPr lang="zh-CN" altLang="en-US" sz="2200" b="1" kern="0" dirty="0">
                <a:effectLst>
                  <a:outerShdw blurRad="38100" dist="38100" dir="2700000" algn="tl">
                    <a:srgbClr val="000000">
                      <a:alpha val="43137"/>
                    </a:srgbClr>
                  </a:outerShdw>
                </a:effectLst>
                <a:latin typeface="+mn-ea"/>
                <a:sym typeface="+mn-ea"/>
              </a:rPr>
              <a:t>方法一：</a:t>
            </a:r>
            <a:r>
              <a:rPr lang="en-US" altLang="zh-CN" sz="2200" kern="0" dirty="0">
                <a:latin typeface="+mn-ea"/>
                <a:sym typeface="+mn-ea"/>
              </a:rPr>
              <a:t>select GNAME, CID from Games where GID not in </a:t>
            </a:r>
          </a:p>
          <a:p>
            <a:pPr marL="914400" lvl="2"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(select distinct GID from Battle </a:t>
            </a:r>
          </a:p>
          <a:p>
            <a:pPr marL="914400" lvl="2"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where PLAYER1 =‘P001’or PLAYER2 =‘P001’);</a:t>
            </a:r>
            <a:endParaRPr lang="en-US" altLang="zh-CN" sz="2200" kern="0" dirty="0">
              <a:solidFill>
                <a:schemeClr val="tx2"/>
              </a:solidFill>
              <a:latin typeface="+mn-ea"/>
              <a:sym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6255" y="1385570"/>
            <a:ext cx="8319770" cy="604520"/>
          </a:xfrm>
          <a:prstGeom prst="rect">
            <a:avLst/>
          </a:prstGeom>
          <a:noFill/>
        </p:spPr>
        <p:txBody>
          <a:bodyPr wrap="square" rtlCol="0">
            <a:no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Q 4.1 </a:t>
            </a:r>
            <a:r>
              <a:rPr lang="en-US" altLang="zh-CN" sz="2400" dirty="0">
                <a:gradFill>
                  <a:gsLst>
                    <a:gs pos="100000">
                      <a:schemeClr val="accent4"/>
                    </a:gs>
                    <a:gs pos="23000">
                      <a:schemeClr val="accent1">
                        <a:alpha val="95000"/>
                      </a:schemeClr>
                    </a:gs>
                  </a:gsLst>
                  <a:lin ang="2700000" scaled="1"/>
                </a:gradFill>
                <a:latin typeface="+mj-lt"/>
                <a:ea typeface="+mj-ea"/>
              </a:rPr>
              <a:t>查询游戏玩家 P001 没有玩过的游戏名称及其类别 ID</a:t>
            </a:r>
            <a:r>
              <a:rPr lang="zh-CN" altLang="en-US" sz="24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4</a:t>
            </a:r>
          </a:p>
        </p:txBody>
      </p:sp>
      <p:sp>
        <p:nvSpPr>
          <p:cNvPr id="22" name="文本框 21"/>
          <p:cNvSpPr txBox="1"/>
          <p:nvPr>
            <p:custDataLst>
              <p:tags r:id="rId2"/>
            </p:custDataLst>
          </p:nvPr>
        </p:nvSpPr>
        <p:spPr>
          <a:xfrm>
            <a:off x="605790" y="2143760"/>
            <a:ext cx="10256520" cy="194564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lang="zh-CN" altLang="en-US" sz="2200" kern="0" dirty="0">
                <a:latin typeface="+mn-ea"/>
              </a:rPr>
              <a:t>玩家</a:t>
            </a:r>
            <a:r>
              <a:rPr lang="en-US" altLang="zh-CN" sz="2200" kern="0" dirty="0">
                <a:latin typeface="+mn-ea"/>
              </a:rPr>
              <a:t>P001</a:t>
            </a:r>
            <a:r>
              <a:rPr lang="zh-CN" altLang="en-US" sz="2200" kern="0" dirty="0">
                <a:latin typeface="+mn-ea"/>
              </a:rPr>
              <a:t>没有玩过的游戏</a:t>
            </a:r>
            <a:r>
              <a:rPr lang="en-US" altLang="zh-CN" sz="2200" kern="0" dirty="0">
                <a:latin typeface="+mn-ea"/>
              </a:rPr>
              <a:t> </a:t>
            </a: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=&gt; </a:t>
            </a:r>
            <a:r>
              <a:rPr lang="zh-CN" altLang="en-US" sz="2200" kern="0" dirty="0">
                <a:latin typeface="+mn-ea"/>
                <a:sym typeface="+mn-ea"/>
              </a:rPr>
              <a:t>不在玩家</a:t>
            </a:r>
            <a:r>
              <a:rPr lang="en-US" altLang="zh-CN" sz="2200" kern="0" dirty="0">
                <a:latin typeface="+mn-ea"/>
                <a:sym typeface="+mn-ea"/>
              </a:rPr>
              <a:t>P001</a:t>
            </a:r>
            <a:r>
              <a:rPr lang="zh-CN" altLang="en-US" sz="2200" kern="0" dirty="0">
                <a:latin typeface="+mn-ea"/>
                <a:sym typeface="+mn-ea"/>
              </a:rPr>
              <a:t>玩过的游戏列表内</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r>
              <a:rPr lang="en-US" altLang="zh-CN" sz="2200" kern="0" dirty="0">
                <a:latin typeface="+mn-ea"/>
              </a:rPr>
              <a:t>=&gt; </a:t>
            </a:r>
            <a:r>
              <a:rPr lang="zh-CN" altLang="en-US" sz="2200" kern="0" dirty="0">
                <a:latin typeface="+mn-ea"/>
                <a:sym typeface="+mn-ea"/>
              </a:rPr>
              <a:t>未参加过该游戏的</a:t>
            </a:r>
            <a:r>
              <a:rPr lang="en-US" altLang="zh-CN" sz="2200" kern="0" dirty="0">
                <a:latin typeface="+mn-ea"/>
                <a:sym typeface="+mn-ea"/>
              </a:rPr>
              <a:t>battle</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endParaRPr lang="zh-CN" altLang="en-US" sz="2200" kern="0" dirty="0">
              <a:latin typeface="+mn-ea"/>
            </a:endParaRPr>
          </a:p>
        </p:txBody>
      </p:sp>
      <p:sp>
        <p:nvSpPr>
          <p:cNvPr id="2" name="文本框 1"/>
          <p:cNvSpPr txBox="1"/>
          <p:nvPr/>
        </p:nvSpPr>
        <p:spPr>
          <a:xfrm>
            <a:off x="1150620" y="4089400"/>
            <a:ext cx="9201785" cy="1462405"/>
          </a:xfrm>
          <a:prstGeom prst="rect">
            <a:avLst/>
          </a:prstGeom>
          <a:noFill/>
        </p:spPr>
        <p:txBody>
          <a:bodyPr wrap="square" rtlCol="0" anchor="t">
            <a:spAutoFit/>
          </a:bodyPr>
          <a:lstStyle/>
          <a:p>
            <a:pPr indent="0" algn="l">
              <a:lnSpc>
                <a:spcPct val="120000"/>
              </a:lnSpc>
              <a:spcBef>
                <a:spcPts val="600"/>
              </a:spcBef>
              <a:buSzPct val="60000"/>
              <a:buFont typeface="Wingdings" panose="05000000000000000000" pitchFamily="2" charset="2"/>
              <a:buNone/>
            </a:pPr>
            <a:r>
              <a:rPr lang="zh-CN" altLang="en-US" sz="2200" b="1" kern="0" dirty="0">
                <a:effectLst>
                  <a:outerShdw blurRad="38100" dist="38100" dir="2700000" algn="tl">
                    <a:srgbClr val="000000">
                      <a:alpha val="43137"/>
                    </a:srgbClr>
                  </a:outerShdw>
                </a:effectLst>
                <a:latin typeface="+mn-ea"/>
                <a:sym typeface="+mn-ea"/>
              </a:rPr>
              <a:t>方法二：</a:t>
            </a:r>
            <a:r>
              <a:rPr lang="en-US" altLang="zh-CN" sz="2200" kern="0" dirty="0">
                <a:latin typeface="+mn-ea"/>
                <a:sym typeface="+mn-ea"/>
              </a:rPr>
              <a:t>select GNAME, CID from Games where not exists </a:t>
            </a:r>
          </a:p>
          <a:p>
            <a:pPr marL="914400" lvl="2"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(select * from Battle where Games.GID = Battle.GID  </a:t>
            </a:r>
          </a:p>
          <a:p>
            <a:pPr marL="914400" lvl="2"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and (PLAYER1 =‘P001’or PLAYER2 =‘P001’));</a:t>
            </a:r>
            <a:endParaRPr lang="en-US" altLang="zh-CN" sz="2200" kern="0" dirty="0">
              <a:solidFill>
                <a:schemeClr val="tx2"/>
              </a:solidFill>
              <a:latin typeface="+mn-ea"/>
              <a:sym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6255" y="1385570"/>
            <a:ext cx="8319770" cy="604520"/>
          </a:xfrm>
          <a:prstGeom prst="rect">
            <a:avLst/>
          </a:prstGeom>
          <a:noFill/>
        </p:spPr>
        <p:txBody>
          <a:bodyPr wrap="square" rtlCol="0">
            <a:no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Q 4.1 </a:t>
            </a:r>
            <a:r>
              <a:rPr lang="en-US" altLang="zh-CN" sz="2400" dirty="0">
                <a:gradFill>
                  <a:gsLst>
                    <a:gs pos="100000">
                      <a:schemeClr val="accent4"/>
                    </a:gs>
                    <a:gs pos="23000">
                      <a:schemeClr val="accent1">
                        <a:alpha val="95000"/>
                      </a:schemeClr>
                    </a:gs>
                  </a:gsLst>
                  <a:lin ang="2700000" scaled="1"/>
                </a:gradFill>
                <a:latin typeface="+mj-lt"/>
                <a:ea typeface="+mj-ea"/>
              </a:rPr>
              <a:t>查询游戏玩家 P001 没有玩过的游戏名称及其类别 ID</a:t>
            </a:r>
            <a:r>
              <a:rPr lang="zh-CN" altLang="en-US" sz="24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4</a:t>
            </a:r>
          </a:p>
        </p:txBody>
      </p:sp>
      <p:sp>
        <p:nvSpPr>
          <p:cNvPr id="22" name="文本框 21"/>
          <p:cNvSpPr txBox="1"/>
          <p:nvPr>
            <p:custDataLst>
              <p:tags r:id="rId2"/>
            </p:custDataLst>
          </p:nvPr>
        </p:nvSpPr>
        <p:spPr>
          <a:xfrm>
            <a:off x="605790" y="2143760"/>
            <a:ext cx="10256520" cy="194564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lang="zh-CN" altLang="en-US" sz="2200" kern="0" dirty="0">
                <a:latin typeface="+mn-ea"/>
              </a:rPr>
              <a:t>玩家</a:t>
            </a:r>
            <a:r>
              <a:rPr lang="en-US" altLang="zh-CN" sz="2200" kern="0" dirty="0">
                <a:latin typeface="+mn-ea"/>
              </a:rPr>
              <a:t>P001</a:t>
            </a:r>
            <a:r>
              <a:rPr lang="zh-CN" altLang="en-US" sz="2200" kern="0" dirty="0">
                <a:latin typeface="+mn-ea"/>
              </a:rPr>
              <a:t>没有玩过的游戏</a:t>
            </a:r>
            <a:r>
              <a:rPr lang="en-US" altLang="zh-CN" sz="2200" kern="0" dirty="0">
                <a:latin typeface="+mn-ea"/>
              </a:rPr>
              <a:t> </a:t>
            </a: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=&gt; </a:t>
            </a:r>
            <a:r>
              <a:rPr lang="zh-CN" altLang="en-US" sz="2200" kern="0" dirty="0">
                <a:latin typeface="+mn-ea"/>
                <a:sym typeface="+mn-ea"/>
              </a:rPr>
              <a:t>不在玩家</a:t>
            </a:r>
            <a:r>
              <a:rPr lang="en-US" altLang="zh-CN" sz="2200" kern="0" dirty="0">
                <a:latin typeface="+mn-ea"/>
                <a:sym typeface="+mn-ea"/>
              </a:rPr>
              <a:t>P001</a:t>
            </a:r>
            <a:r>
              <a:rPr lang="zh-CN" altLang="en-US" sz="2200" kern="0" dirty="0">
                <a:latin typeface="+mn-ea"/>
                <a:sym typeface="+mn-ea"/>
              </a:rPr>
              <a:t>玩过的游戏列表内</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r>
              <a:rPr lang="en-US" altLang="zh-CN" sz="2200" kern="0" dirty="0">
                <a:latin typeface="+mn-ea"/>
              </a:rPr>
              <a:t>=&gt; </a:t>
            </a:r>
            <a:r>
              <a:rPr lang="zh-CN" altLang="en-US" sz="2200" kern="0" dirty="0">
                <a:latin typeface="+mn-ea"/>
                <a:sym typeface="+mn-ea"/>
              </a:rPr>
              <a:t>未参加过该游戏的</a:t>
            </a:r>
            <a:r>
              <a:rPr lang="en-US" altLang="zh-CN" sz="2200" kern="0" dirty="0">
                <a:latin typeface="+mn-ea"/>
                <a:sym typeface="+mn-ea"/>
              </a:rPr>
              <a:t>battle</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endParaRPr lang="zh-CN" altLang="en-US" sz="2200" kern="0" dirty="0">
              <a:latin typeface="+mn-ea"/>
            </a:endParaRPr>
          </a:p>
        </p:txBody>
      </p:sp>
      <p:sp>
        <p:nvSpPr>
          <p:cNvPr id="2" name="文本框 1"/>
          <p:cNvSpPr txBox="1"/>
          <p:nvPr/>
        </p:nvSpPr>
        <p:spPr>
          <a:xfrm>
            <a:off x="1150620" y="4089400"/>
            <a:ext cx="9820275" cy="2911475"/>
          </a:xfrm>
          <a:prstGeom prst="rect">
            <a:avLst/>
          </a:prstGeom>
          <a:noFill/>
        </p:spPr>
        <p:txBody>
          <a:bodyPr wrap="square" rtlCol="0" anchor="t">
            <a:spAutoFit/>
          </a:bodyPr>
          <a:lstStyle/>
          <a:p>
            <a:pPr indent="0" algn="l">
              <a:lnSpc>
                <a:spcPct val="120000"/>
              </a:lnSpc>
              <a:spcBef>
                <a:spcPts val="600"/>
              </a:spcBef>
              <a:buSzPct val="60000"/>
              <a:buFont typeface="Wingdings" panose="05000000000000000000" pitchFamily="2" charset="2"/>
              <a:buNone/>
            </a:pPr>
            <a:r>
              <a:rPr lang="zh-CN" altLang="en-US" sz="2200" b="1" kern="0" dirty="0">
                <a:effectLst>
                  <a:outerShdw blurRad="38100" dist="38100" dir="2700000" algn="tl">
                    <a:srgbClr val="000000">
                      <a:alpha val="43137"/>
                    </a:srgbClr>
                  </a:outerShdw>
                </a:effectLst>
                <a:latin typeface="+mn-ea"/>
                <a:sym typeface="+mn-ea"/>
              </a:rPr>
              <a:t>方法三：</a:t>
            </a:r>
            <a:r>
              <a:rPr lang="en-US" altLang="zh-CN" sz="2200" kern="0" dirty="0">
                <a:latin typeface="+mn-ea"/>
                <a:sym typeface="+mn-ea"/>
              </a:rPr>
              <a:t>select GNAME, CID from Games </a:t>
            </a: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where‘P001’not in (select distinct PLAYER1 </a:t>
            </a:r>
          </a:p>
          <a:p>
            <a:pPr marL="914400" lvl="2"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from Battle where Battle.GID = Games.GID) </a:t>
            </a: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and‘P001’not in (select distinct PLAYER2</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 		from Battle where Battle.GID = Games.GID);</a:t>
            </a:r>
          </a:p>
          <a:p>
            <a:pPr marL="1371600" lvl="3" indent="457200" algn="l">
              <a:lnSpc>
                <a:spcPct val="120000"/>
              </a:lnSpc>
              <a:spcBef>
                <a:spcPts val="600"/>
              </a:spcBef>
              <a:buSzPct val="60000"/>
              <a:buFont typeface="Wingdings" panose="05000000000000000000" pitchFamily="2" charset="2"/>
              <a:buNone/>
            </a:pPr>
            <a:endParaRPr lang="en-US" altLang="zh-CN" sz="2200" kern="0" dirty="0">
              <a:latin typeface="+mn-ea"/>
              <a:sym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6255" y="1385570"/>
            <a:ext cx="8319770" cy="604520"/>
          </a:xfrm>
          <a:prstGeom prst="rect">
            <a:avLst/>
          </a:prstGeom>
          <a:noFill/>
        </p:spPr>
        <p:txBody>
          <a:bodyPr wrap="square" rtlCol="0">
            <a:no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Q 4.1 </a:t>
            </a:r>
            <a:r>
              <a:rPr lang="en-US" altLang="zh-CN" sz="2400" dirty="0">
                <a:gradFill>
                  <a:gsLst>
                    <a:gs pos="100000">
                      <a:schemeClr val="accent4"/>
                    </a:gs>
                    <a:gs pos="23000">
                      <a:schemeClr val="accent1">
                        <a:alpha val="95000"/>
                      </a:schemeClr>
                    </a:gs>
                  </a:gsLst>
                  <a:lin ang="2700000" scaled="1"/>
                </a:gradFill>
                <a:latin typeface="+mj-lt"/>
                <a:ea typeface="+mj-ea"/>
              </a:rPr>
              <a:t>查询游戏玩家 P001 没有玩过的游戏名称及其类别 ID</a:t>
            </a:r>
            <a:r>
              <a:rPr lang="zh-CN" altLang="en-US" sz="24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4</a:t>
            </a:r>
          </a:p>
        </p:txBody>
      </p:sp>
      <p:sp>
        <p:nvSpPr>
          <p:cNvPr id="22" name="文本框 21"/>
          <p:cNvSpPr txBox="1"/>
          <p:nvPr>
            <p:custDataLst>
              <p:tags r:id="rId2"/>
            </p:custDataLst>
          </p:nvPr>
        </p:nvSpPr>
        <p:spPr>
          <a:xfrm>
            <a:off x="605790" y="2143760"/>
            <a:ext cx="10256520" cy="1945640"/>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lang="zh-CN" altLang="en-US" sz="2200" kern="0" dirty="0">
                <a:latin typeface="+mn-ea"/>
              </a:rPr>
              <a:t>玩家</a:t>
            </a:r>
            <a:r>
              <a:rPr lang="en-US" altLang="zh-CN" sz="2200" kern="0" dirty="0">
                <a:latin typeface="+mn-ea"/>
              </a:rPr>
              <a:t>P001</a:t>
            </a:r>
            <a:r>
              <a:rPr lang="zh-CN" altLang="en-US" sz="2200" kern="0" dirty="0">
                <a:latin typeface="+mn-ea"/>
              </a:rPr>
              <a:t>没有玩过的游戏</a:t>
            </a:r>
            <a:r>
              <a:rPr lang="en-US" altLang="zh-CN" sz="2200" kern="0" dirty="0">
                <a:latin typeface="+mn-ea"/>
              </a:rPr>
              <a:t> </a:t>
            </a: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=&gt; </a:t>
            </a:r>
            <a:r>
              <a:rPr lang="zh-CN" altLang="en-US" sz="2200" kern="0" dirty="0">
                <a:latin typeface="+mn-ea"/>
                <a:sym typeface="+mn-ea"/>
              </a:rPr>
              <a:t>不在玩家</a:t>
            </a:r>
            <a:r>
              <a:rPr lang="en-US" altLang="zh-CN" sz="2200" kern="0" dirty="0">
                <a:latin typeface="+mn-ea"/>
                <a:sym typeface="+mn-ea"/>
              </a:rPr>
              <a:t>P001</a:t>
            </a:r>
            <a:r>
              <a:rPr lang="zh-CN" altLang="en-US" sz="2200" kern="0" dirty="0">
                <a:latin typeface="+mn-ea"/>
                <a:sym typeface="+mn-ea"/>
              </a:rPr>
              <a:t>玩过的游戏列表内</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r>
              <a:rPr lang="en-US" altLang="zh-CN" sz="2200" kern="0" dirty="0">
                <a:latin typeface="+mn-ea"/>
              </a:rPr>
              <a:t>=&gt; </a:t>
            </a:r>
            <a:r>
              <a:rPr lang="zh-CN" altLang="en-US" sz="2200" kern="0" dirty="0">
                <a:latin typeface="+mn-ea"/>
                <a:sym typeface="+mn-ea"/>
              </a:rPr>
              <a:t>未参加过该游戏的</a:t>
            </a:r>
            <a:r>
              <a:rPr lang="en-US" altLang="zh-CN" sz="2200" kern="0" dirty="0">
                <a:latin typeface="+mn-ea"/>
                <a:sym typeface="+mn-ea"/>
              </a:rPr>
              <a:t>battle</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endParaRPr lang="zh-CN" altLang="en-US" sz="2200" kern="0" dirty="0">
              <a:latin typeface="+mn-ea"/>
            </a:endParaRPr>
          </a:p>
        </p:txBody>
      </p:sp>
      <p:sp>
        <p:nvSpPr>
          <p:cNvPr id="2" name="文本框 1"/>
          <p:cNvSpPr txBox="1"/>
          <p:nvPr/>
        </p:nvSpPr>
        <p:spPr>
          <a:xfrm>
            <a:off x="1150620" y="4089400"/>
            <a:ext cx="9201785" cy="2428240"/>
          </a:xfrm>
          <a:prstGeom prst="rect">
            <a:avLst/>
          </a:prstGeom>
          <a:noFill/>
        </p:spPr>
        <p:txBody>
          <a:bodyPr wrap="square" rtlCol="0" anchor="t">
            <a:spAutoFit/>
          </a:bodyPr>
          <a:lstStyle/>
          <a:p>
            <a:pPr indent="0" algn="l">
              <a:lnSpc>
                <a:spcPct val="120000"/>
              </a:lnSpc>
              <a:spcBef>
                <a:spcPts val="600"/>
              </a:spcBef>
              <a:buSzPct val="60000"/>
              <a:buFont typeface="Wingdings" panose="05000000000000000000" pitchFamily="2" charset="2"/>
              <a:buNone/>
            </a:pPr>
            <a:r>
              <a:rPr lang="zh-CN" altLang="en-US" sz="2200" b="1" kern="0" dirty="0">
                <a:effectLst>
                  <a:outerShdw blurRad="38100" dist="38100" dir="2700000" algn="tl">
                    <a:srgbClr val="000000">
                      <a:alpha val="43137"/>
                    </a:srgbClr>
                  </a:outerShdw>
                </a:effectLst>
                <a:latin typeface="+mn-ea"/>
                <a:sym typeface="+mn-ea"/>
              </a:rPr>
              <a:t>方法四：</a:t>
            </a:r>
            <a:r>
              <a:rPr lang="en-US" altLang="zh-CN" sz="2200" kern="0" dirty="0">
                <a:latin typeface="+mn-ea"/>
                <a:sym typeface="+mn-ea"/>
              </a:rPr>
              <a:t>select GNAME, CID from Games where </a:t>
            </a: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not exists (select distinct * from Battle </a:t>
            </a: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where Games.GID = Battle.GID and PLAYER1 =‘P001’)</a:t>
            </a: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and not exists (select distinct * from Battle </a:t>
            </a: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where Games.GID = Battle.GID and PLAYER2 =‘P001’);</a:t>
            </a:r>
            <a:endParaRPr lang="en-US" altLang="zh-CN" sz="2200" kern="0" dirty="0">
              <a:solidFill>
                <a:schemeClr val="tx2"/>
              </a:solidFill>
              <a:latin typeface="+mn-ea"/>
              <a:sym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6255" y="1385570"/>
            <a:ext cx="11395710" cy="604520"/>
          </a:xfrm>
          <a:prstGeom prst="rect">
            <a:avLst/>
          </a:prstGeom>
          <a:noFill/>
        </p:spPr>
        <p:txBody>
          <a:bodyPr wrap="square" rtlCol="0">
            <a:no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Q 4.2 </a:t>
            </a:r>
            <a:r>
              <a:rPr lang="en-US" altLang="zh-CN" sz="2000" dirty="0">
                <a:gradFill>
                  <a:gsLst>
                    <a:gs pos="100000">
                      <a:schemeClr val="accent4"/>
                    </a:gs>
                    <a:gs pos="23000">
                      <a:schemeClr val="accent1">
                        <a:alpha val="95000"/>
                      </a:schemeClr>
                    </a:gs>
                  </a:gsLst>
                  <a:lin ang="2700000" scaled="1"/>
                </a:gradFill>
                <a:latin typeface="+mj-lt"/>
                <a:ea typeface="+mj-ea"/>
              </a:rPr>
              <a:t>查询至少在“B01(王者荣耀)”和“B02(帝国时代)”两个游戏中都获胜过的游戏玩家的昵称、手										   机和等级名。</a:t>
            </a:r>
            <a:r>
              <a:rPr lang="zh-CN" altLang="en-US" sz="24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4</a:t>
            </a:r>
          </a:p>
        </p:txBody>
      </p:sp>
      <p:sp>
        <p:nvSpPr>
          <p:cNvPr id="22" name="文本框 21"/>
          <p:cNvSpPr txBox="1"/>
          <p:nvPr>
            <p:custDataLst>
              <p:tags r:id="rId2"/>
            </p:custDataLst>
          </p:nvPr>
        </p:nvSpPr>
        <p:spPr>
          <a:xfrm>
            <a:off x="605790" y="2441746"/>
            <a:ext cx="10256520" cy="146240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lang="zh-CN" altLang="en-US" sz="2200" kern="0" dirty="0">
                <a:latin typeface="+mn-ea"/>
                <a:sym typeface="+mn-ea"/>
              </a:rPr>
              <a:t>两个游戏中都获胜过</a:t>
            </a: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=&gt; Batter</a:t>
            </a:r>
            <a:r>
              <a:rPr lang="zh-CN" altLang="en-US" sz="2200" kern="0" dirty="0">
                <a:latin typeface="+mn-ea"/>
                <a:sym typeface="+mn-ea"/>
              </a:rPr>
              <a:t>表中</a:t>
            </a:r>
            <a:r>
              <a:rPr lang="en-US" altLang="zh-CN" sz="2200" kern="0" dirty="0">
                <a:latin typeface="+mn-ea"/>
                <a:sym typeface="+mn-ea"/>
              </a:rPr>
              <a:t>GID</a:t>
            </a:r>
            <a:r>
              <a:rPr lang="zh-CN" altLang="en-US" sz="2200" kern="0" dirty="0">
                <a:latin typeface="+mn-ea"/>
                <a:sym typeface="+mn-ea"/>
              </a:rPr>
              <a:t>为</a:t>
            </a:r>
            <a:r>
              <a:rPr lang="en-US" altLang="zh-CN" sz="2200" kern="0" dirty="0">
                <a:latin typeface="+mn-ea"/>
                <a:sym typeface="+mn-ea"/>
              </a:rPr>
              <a:t>‘B01’</a:t>
            </a:r>
            <a:r>
              <a:rPr lang="zh-CN" altLang="en-US" sz="2200" kern="0" dirty="0">
                <a:latin typeface="+mn-ea"/>
                <a:sym typeface="+mn-ea"/>
              </a:rPr>
              <a:t>和</a:t>
            </a:r>
            <a:r>
              <a:rPr lang="en-US" altLang="zh-CN" sz="2200" kern="0" dirty="0">
                <a:latin typeface="+mn-ea"/>
                <a:sym typeface="+mn-ea"/>
              </a:rPr>
              <a:t>‘B02’</a:t>
            </a:r>
            <a:r>
              <a:rPr lang="zh-CN" altLang="en-US" sz="2200" kern="0" dirty="0">
                <a:latin typeface="+mn-ea"/>
                <a:sym typeface="+mn-ea"/>
              </a:rPr>
              <a:t>两个游戏中都有过</a:t>
            </a:r>
            <a:r>
              <a:rPr lang="en-US" altLang="zh-CN" sz="2200" kern="0" dirty="0">
                <a:latin typeface="+mn-ea"/>
                <a:sym typeface="+mn-ea"/>
              </a:rPr>
              <a:t>Winner</a:t>
            </a:r>
            <a:r>
              <a:rPr lang="zh-CN" altLang="en-US" sz="2200" kern="0" dirty="0">
                <a:latin typeface="+mn-ea"/>
                <a:sym typeface="+mn-ea"/>
              </a:rPr>
              <a:t>记录</a:t>
            </a:r>
            <a:endParaRPr lang="en-US" altLang="zh-CN" sz="2200" kern="0" dirty="0">
              <a:latin typeface="+mn-ea"/>
              <a:sym typeface="+mn-ea"/>
            </a:endParaRPr>
          </a:p>
          <a:p>
            <a:pPr indent="0" algn="l">
              <a:lnSpc>
                <a:spcPct val="120000"/>
              </a:lnSpc>
              <a:spcBef>
                <a:spcPts val="600"/>
              </a:spcBef>
              <a:buSzPct val="60000"/>
              <a:buFont typeface="Wingdings" panose="05000000000000000000" pitchFamily="2" charset="2"/>
              <a:buNone/>
            </a:pPr>
            <a:endParaRPr lang="zh-CN" altLang="en-US" sz="2200" kern="0" dirty="0">
              <a:latin typeface="+mn-ea"/>
              <a:sym typeface="+mn-ea"/>
            </a:endParaRPr>
          </a:p>
        </p:txBody>
      </p:sp>
      <p:cxnSp>
        <p:nvCxnSpPr>
          <p:cNvPr id="6" name="直接连接符 5"/>
          <p:cNvCxnSpPr/>
          <p:nvPr/>
        </p:nvCxnSpPr>
        <p:spPr>
          <a:xfrm>
            <a:off x="11480800" y="1773555"/>
            <a:ext cx="3556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7" name="直接连接符 6"/>
          <p:cNvCxnSpPr/>
          <p:nvPr/>
        </p:nvCxnSpPr>
        <p:spPr>
          <a:xfrm>
            <a:off x="9897110" y="2249805"/>
            <a:ext cx="345440" cy="0"/>
          </a:xfrm>
          <a:prstGeom prst="line">
            <a:avLst/>
          </a:prstGeom>
        </p:spPr>
        <p:style>
          <a:lnRef idx="3">
            <a:schemeClr val="accent6"/>
          </a:lnRef>
          <a:fillRef idx="0">
            <a:schemeClr val="accent6"/>
          </a:fillRef>
          <a:effectRef idx="2">
            <a:schemeClr val="accent6"/>
          </a:effectRef>
          <a:fontRef idx="minor">
            <a:schemeClr val="tx1"/>
          </a:fontRef>
        </p:style>
      </p:cxnSp>
      <p:sp>
        <p:nvSpPr>
          <p:cNvPr id="8" name="文本框 7"/>
          <p:cNvSpPr txBox="1"/>
          <p:nvPr/>
        </p:nvSpPr>
        <p:spPr>
          <a:xfrm>
            <a:off x="9277350" y="1990090"/>
            <a:ext cx="690880" cy="441325"/>
          </a:xfrm>
          <a:prstGeom prst="rect">
            <a:avLst/>
          </a:prstGeom>
          <a:noFill/>
        </p:spPr>
        <p:txBody>
          <a:bodyPr wrap="square" rtlCol="0">
            <a:noAutofit/>
          </a:bodyPr>
          <a:lstStyle/>
          <a:p>
            <a:pPr algn="just">
              <a:lnSpc>
                <a:spcPct val="130000"/>
              </a:lnSpc>
            </a:pPr>
            <a:r>
              <a:rPr lang="zh-CN" altLang="en-US" sz="2000" dirty="0">
                <a:solidFill>
                  <a:srgbClr val="FF0000"/>
                </a:solidFill>
              </a:rPr>
              <a:t>邮箱</a:t>
            </a:r>
          </a:p>
        </p:txBody>
      </p:sp>
      <p:pic>
        <p:nvPicPr>
          <p:cNvPr id="3" name="图片 2"/>
          <p:cNvPicPr>
            <a:picLocks noChangeAspect="1"/>
          </p:cNvPicPr>
          <p:nvPr/>
        </p:nvPicPr>
        <p:blipFill>
          <a:blip r:embed="rId7"/>
          <a:stretch>
            <a:fillRect/>
          </a:stretch>
        </p:blipFill>
        <p:spPr>
          <a:xfrm>
            <a:off x="2406650" y="4555661"/>
            <a:ext cx="6381750" cy="1247775"/>
          </a:xfrm>
          <a:prstGeom prst="rect">
            <a:avLst/>
          </a:prstGeom>
        </p:spPr>
      </p:pic>
      <p:pic>
        <p:nvPicPr>
          <p:cNvPr id="9" name="图片 8"/>
          <p:cNvPicPr>
            <a:picLocks noChangeAspect="1"/>
          </p:cNvPicPr>
          <p:nvPr>
            <p:custDataLst>
              <p:tags r:id="rId3"/>
            </p:custDataLst>
          </p:nvPr>
        </p:nvPicPr>
        <p:blipFill rotWithShape="1">
          <a:blip r:embed="rId8"/>
          <a:srcRect t="4894"/>
          <a:stretch/>
        </p:blipFill>
        <p:spPr>
          <a:xfrm>
            <a:off x="1488440" y="3491865"/>
            <a:ext cx="8388350" cy="1221740"/>
          </a:xfrm>
          <a:prstGeom prst="rect">
            <a:avLst/>
          </a:prstGeom>
        </p:spPr>
      </p:pic>
      <p:pic>
        <p:nvPicPr>
          <p:cNvPr id="10" name="图片 9"/>
          <p:cNvPicPr>
            <a:picLocks noChangeAspect="1"/>
          </p:cNvPicPr>
          <p:nvPr>
            <p:custDataLst>
              <p:tags r:id="rId4"/>
            </p:custDataLst>
          </p:nvPr>
        </p:nvPicPr>
        <p:blipFill>
          <a:blip r:embed="rId9"/>
          <a:stretch>
            <a:fillRect/>
          </a:stretch>
        </p:blipFill>
        <p:spPr>
          <a:xfrm>
            <a:off x="2121535" y="5644686"/>
            <a:ext cx="6826250" cy="1221740"/>
          </a:xfrm>
          <a:prstGeom prst="rect">
            <a:avLst/>
          </a:prstGeom>
        </p:spPr>
      </p:pic>
      <p:cxnSp>
        <p:nvCxnSpPr>
          <p:cNvPr id="11" name="直接箭头连接符 10"/>
          <p:cNvCxnSpPr/>
          <p:nvPr/>
        </p:nvCxnSpPr>
        <p:spPr>
          <a:xfrm flipH="1">
            <a:off x="3146425" y="4420235"/>
            <a:ext cx="4405630" cy="913765"/>
          </a:xfrm>
          <a:prstGeom prst="straightConnector1">
            <a:avLst/>
          </a:prstGeom>
          <a:ln w="28575" cap="rnd" cmpd="sng">
            <a:solidFill>
              <a:schemeClr val="accent1">
                <a:shade val="50000"/>
              </a:schemeClr>
            </a:solidFill>
            <a:prstDash val="solid"/>
            <a:round/>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2892425" y="4359275"/>
            <a:ext cx="3299460" cy="1634490"/>
          </a:xfrm>
          <a:prstGeom prst="straightConnector1">
            <a:avLst/>
          </a:prstGeom>
          <a:ln w="28575" cap="rnd" cmpd="sng">
            <a:solidFill>
              <a:schemeClr val="accent1">
                <a:shade val="50000"/>
              </a:schemeClr>
            </a:solidFill>
            <a:prstDash val="solid"/>
            <a:round/>
            <a:headEnd type="arrow"/>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6255" y="1385570"/>
            <a:ext cx="11395710" cy="604520"/>
          </a:xfrm>
          <a:prstGeom prst="rect">
            <a:avLst/>
          </a:prstGeom>
          <a:noFill/>
        </p:spPr>
        <p:txBody>
          <a:bodyPr wrap="square" rtlCol="0">
            <a:no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Q 4.2 </a:t>
            </a:r>
            <a:r>
              <a:rPr lang="en-US" altLang="zh-CN" sz="2000" dirty="0">
                <a:gradFill>
                  <a:gsLst>
                    <a:gs pos="100000">
                      <a:schemeClr val="accent4"/>
                    </a:gs>
                    <a:gs pos="23000">
                      <a:schemeClr val="accent1">
                        <a:alpha val="95000"/>
                      </a:schemeClr>
                    </a:gs>
                  </a:gsLst>
                  <a:lin ang="2700000" scaled="1"/>
                </a:gradFill>
                <a:latin typeface="+mj-lt"/>
                <a:ea typeface="+mj-ea"/>
              </a:rPr>
              <a:t>查询至少在“B01(王者荣耀)”和“B02(帝国时代)”两个游戏中都获胜过的游戏玩家的昵称、手										   机和等级名。</a:t>
            </a:r>
            <a:r>
              <a:rPr lang="zh-CN" altLang="en-US" sz="24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4</a:t>
            </a:r>
          </a:p>
        </p:txBody>
      </p:sp>
      <p:sp>
        <p:nvSpPr>
          <p:cNvPr id="22" name="文本框 21"/>
          <p:cNvSpPr txBox="1"/>
          <p:nvPr>
            <p:custDataLst>
              <p:tags r:id="rId2"/>
            </p:custDataLst>
          </p:nvPr>
        </p:nvSpPr>
        <p:spPr>
          <a:xfrm>
            <a:off x="605790" y="2508250"/>
            <a:ext cx="10256520" cy="146240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lang="zh-CN" altLang="en-US" sz="2200" kern="0" dirty="0">
                <a:latin typeface="+mn-ea"/>
                <a:sym typeface="+mn-ea"/>
              </a:rPr>
              <a:t>两个游戏中都获胜过</a:t>
            </a: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=&gt; Batter</a:t>
            </a:r>
            <a:r>
              <a:rPr lang="zh-CN" altLang="en-US" sz="2200" kern="0" dirty="0">
                <a:latin typeface="+mn-ea"/>
                <a:sym typeface="+mn-ea"/>
              </a:rPr>
              <a:t>表中</a:t>
            </a:r>
            <a:r>
              <a:rPr lang="en-US" altLang="zh-CN" sz="2200" kern="0" dirty="0">
                <a:latin typeface="+mn-ea"/>
                <a:sym typeface="+mn-ea"/>
              </a:rPr>
              <a:t>GID</a:t>
            </a:r>
            <a:r>
              <a:rPr lang="zh-CN" altLang="en-US" sz="2200" kern="0" dirty="0">
                <a:latin typeface="+mn-ea"/>
                <a:sym typeface="+mn-ea"/>
              </a:rPr>
              <a:t>为</a:t>
            </a:r>
            <a:r>
              <a:rPr lang="en-US" altLang="zh-CN" sz="2200" kern="0" dirty="0">
                <a:latin typeface="+mn-ea"/>
                <a:sym typeface="+mn-ea"/>
              </a:rPr>
              <a:t>‘B01’</a:t>
            </a:r>
            <a:r>
              <a:rPr lang="zh-CN" altLang="en-US" sz="2200" kern="0" dirty="0">
                <a:latin typeface="+mn-ea"/>
                <a:sym typeface="+mn-ea"/>
              </a:rPr>
              <a:t>和</a:t>
            </a:r>
            <a:r>
              <a:rPr lang="en-US" altLang="zh-CN" sz="2200" kern="0" dirty="0">
                <a:latin typeface="+mn-ea"/>
                <a:sym typeface="+mn-ea"/>
              </a:rPr>
              <a:t>‘B02’</a:t>
            </a:r>
            <a:r>
              <a:rPr lang="zh-CN" altLang="en-US" sz="2200" kern="0" dirty="0">
                <a:latin typeface="+mn-ea"/>
                <a:sym typeface="+mn-ea"/>
              </a:rPr>
              <a:t>两个游戏中都有过</a:t>
            </a:r>
            <a:r>
              <a:rPr lang="en-US" altLang="zh-CN" sz="2200" kern="0" dirty="0">
                <a:latin typeface="+mn-ea"/>
                <a:sym typeface="+mn-ea"/>
              </a:rPr>
              <a:t>Winner</a:t>
            </a:r>
            <a:r>
              <a:rPr lang="zh-CN" altLang="en-US" sz="2200" kern="0" dirty="0">
                <a:latin typeface="+mn-ea"/>
                <a:sym typeface="+mn-ea"/>
              </a:rPr>
              <a:t>记录</a:t>
            </a:r>
            <a:endParaRPr lang="en-US" altLang="zh-CN" sz="2200" kern="0" dirty="0">
              <a:latin typeface="+mn-ea"/>
              <a:sym typeface="+mn-ea"/>
            </a:endParaRPr>
          </a:p>
          <a:p>
            <a:pPr indent="0" algn="l">
              <a:lnSpc>
                <a:spcPct val="120000"/>
              </a:lnSpc>
              <a:spcBef>
                <a:spcPts val="600"/>
              </a:spcBef>
              <a:buSzPct val="60000"/>
              <a:buFont typeface="Wingdings" panose="05000000000000000000" pitchFamily="2" charset="2"/>
              <a:buNone/>
            </a:pPr>
            <a:endParaRPr lang="zh-CN" altLang="en-US" sz="2200" kern="0" dirty="0">
              <a:latin typeface="+mn-ea"/>
              <a:sym typeface="+mn-ea"/>
            </a:endParaRPr>
          </a:p>
        </p:txBody>
      </p:sp>
      <p:sp>
        <p:nvSpPr>
          <p:cNvPr id="2" name="文本框 1"/>
          <p:cNvSpPr txBox="1"/>
          <p:nvPr/>
        </p:nvSpPr>
        <p:spPr>
          <a:xfrm>
            <a:off x="1060450" y="3767455"/>
            <a:ext cx="10525125" cy="2428240"/>
          </a:xfrm>
          <a:prstGeom prst="rect">
            <a:avLst/>
          </a:prstGeom>
          <a:noFill/>
        </p:spPr>
        <p:txBody>
          <a:bodyPr wrap="square" rtlCol="0" anchor="t">
            <a:spAutoFit/>
          </a:bodyPr>
          <a:lstStyle/>
          <a:p>
            <a:pPr indent="0" algn="l">
              <a:lnSpc>
                <a:spcPct val="120000"/>
              </a:lnSpc>
              <a:spcBef>
                <a:spcPts val="600"/>
              </a:spcBef>
              <a:buSzPct val="60000"/>
              <a:buFont typeface="Wingdings" panose="05000000000000000000" pitchFamily="2" charset="2"/>
              <a:buNone/>
            </a:pPr>
            <a:r>
              <a:rPr lang="zh-CN" altLang="en-US" sz="2200" b="1" kern="0" dirty="0">
                <a:effectLst>
                  <a:outerShdw blurRad="38100" dist="38100" dir="2700000" algn="tl">
                    <a:srgbClr val="000000">
                      <a:alpha val="43137"/>
                    </a:srgbClr>
                  </a:outerShdw>
                </a:effectLst>
                <a:latin typeface="+mn-ea"/>
                <a:sym typeface="+mn-ea"/>
              </a:rPr>
              <a:t>方法一：</a:t>
            </a:r>
            <a:r>
              <a:rPr lang="en-US" altLang="zh-CN" sz="2200" kern="0" dirty="0">
                <a:latin typeface="+mn-ea"/>
                <a:sym typeface="+mn-ea"/>
              </a:rPr>
              <a:t>select Players.NICKNAME, Players.EMAIL, Rank.RNAME</a:t>
            </a:r>
            <a:endParaRPr lang="en-US" altLang="zh-CN" sz="2200" kern="0" dirty="0">
              <a:latin typeface="+mn-ea"/>
            </a:endParaRP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from Players left join Rank on Players.RANK=Rank.RID</a:t>
            </a: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where Players.PID in (select WINNER from Battle as x, Battle as y</a:t>
            </a:r>
          </a:p>
          <a:p>
            <a:pPr marL="1371600" lvl="3"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where x.WINNER = y.WINNER </a:t>
            </a:r>
          </a:p>
          <a:p>
            <a:pPr marL="1371600" lvl="3"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and x.GID=‘B01’and y.GID=‘B02’);</a:t>
            </a:r>
          </a:p>
        </p:txBody>
      </p:sp>
      <p:cxnSp>
        <p:nvCxnSpPr>
          <p:cNvPr id="6" name="直接连接符 5"/>
          <p:cNvCxnSpPr/>
          <p:nvPr/>
        </p:nvCxnSpPr>
        <p:spPr>
          <a:xfrm>
            <a:off x="11480800" y="1773555"/>
            <a:ext cx="3556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7" name="直接连接符 6"/>
          <p:cNvCxnSpPr/>
          <p:nvPr/>
        </p:nvCxnSpPr>
        <p:spPr>
          <a:xfrm>
            <a:off x="9897110" y="2249805"/>
            <a:ext cx="345440" cy="0"/>
          </a:xfrm>
          <a:prstGeom prst="line">
            <a:avLst/>
          </a:prstGeom>
        </p:spPr>
        <p:style>
          <a:lnRef idx="3">
            <a:schemeClr val="accent6"/>
          </a:lnRef>
          <a:fillRef idx="0">
            <a:schemeClr val="accent6"/>
          </a:fillRef>
          <a:effectRef idx="2">
            <a:schemeClr val="accent6"/>
          </a:effectRef>
          <a:fontRef idx="minor">
            <a:schemeClr val="tx1"/>
          </a:fontRef>
        </p:style>
      </p:cxnSp>
      <p:sp>
        <p:nvSpPr>
          <p:cNvPr id="8" name="文本框 7"/>
          <p:cNvSpPr txBox="1"/>
          <p:nvPr/>
        </p:nvSpPr>
        <p:spPr>
          <a:xfrm>
            <a:off x="9277350" y="1990090"/>
            <a:ext cx="690880" cy="441325"/>
          </a:xfrm>
          <a:prstGeom prst="rect">
            <a:avLst/>
          </a:prstGeom>
          <a:noFill/>
        </p:spPr>
        <p:txBody>
          <a:bodyPr wrap="square" rtlCol="0">
            <a:noAutofit/>
          </a:bodyPr>
          <a:lstStyle/>
          <a:p>
            <a:pPr algn="just">
              <a:lnSpc>
                <a:spcPct val="130000"/>
              </a:lnSpc>
            </a:pPr>
            <a:r>
              <a:rPr lang="zh-CN" altLang="en-US" sz="2000" dirty="0">
                <a:solidFill>
                  <a:srgbClr val="FF0000"/>
                </a:solidFill>
              </a:rPr>
              <a:t>邮箱</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6255" y="1385570"/>
            <a:ext cx="11395710" cy="604520"/>
          </a:xfrm>
          <a:prstGeom prst="rect">
            <a:avLst/>
          </a:prstGeom>
          <a:noFill/>
        </p:spPr>
        <p:txBody>
          <a:bodyPr wrap="square" rtlCol="0">
            <a:noAutofit/>
          </a:bodyPr>
          <a:lstStyle/>
          <a:p>
            <a:pPr algn="just">
              <a:lnSpc>
                <a:spcPct val="130000"/>
              </a:lnSpc>
            </a:pPr>
            <a:r>
              <a:rPr lang="en-US" altLang="zh-CN" sz="2800" dirty="0">
                <a:gradFill>
                  <a:gsLst>
                    <a:gs pos="100000">
                      <a:schemeClr val="accent4"/>
                    </a:gs>
                    <a:gs pos="23000">
                      <a:schemeClr val="accent1">
                        <a:alpha val="95000"/>
                      </a:schemeClr>
                    </a:gs>
                  </a:gsLst>
                  <a:lin ang="2700000" scaled="1"/>
                </a:gradFill>
                <a:latin typeface="+mj-lt"/>
                <a:ea typeface="+mj-ea"/>
              </a:rPr>
              <a:t>Q 4.2 </a:t>
            </a:r>
            <a:r>
              <a:rPr lang="en-US" altLang="zh-CN" sz="2000" dirty="0">
                <a:gradFill>
                  <a:gsLst>
                    <a:gs pos="100000">
                      <a:schemeClr val="accent4"/>
                    </a:gs>
                    <a:gs pos="23000">
                      <a:schemeClr val="accent1">
                        <a:alpha val="95000"/>
                      </a:schemeClr>
                    </a:gs>
                  </a:gsLst>
                  <a:lin ang="2700000" scaled="1"/>
                </a:gradFill>
                <a:latin typeface="+mj-lt"/>
                <a:ea typeface="+mj-ea"/>
              </a:rPr>
              <a:t>查询至少在“B01(王者荣耀)”和“B02(帝国时代)”两个游戏中都获胜过的游戏玩家的昵称、手										   机和等级名。</a:t>
            </a:r>
            <a:r>
              <a:rPr lang="zh-CN" altLang="en-US" sz="2400" dirty="0">
                <a:gradFill>
                  <a:gsLst>
                    <a:gs pos="100000">
                      <a:schemeClr val="accent4"/>
                    </a:gs>
                    <a:gs pos="23000">
                      <a:schemeClr val="accent1">
                        <a:alpha val="95000"/>
                      </a:schemeClr>
                    </a:gs>
                  </a:gsLst>
                  <a:lin ang="2700000" scaled="1"/>
                </a:gradFill>
                <a:latin typeface="+mj-lt"/>
                <a:ea typeface="+mj-ea"/>
              </a:rPr>
              <a:t> </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 name="文本占位符 2"/>
          <p:cNvSpPr>
            <a:spLocks noGrp="1"/>
          </p:cNvSpPr>
          <p:nvPr>
            <p:ph type="body" sz="quarter" idx="10"/>
          </p:nvPr>
        </p:nvSpPr>
        <p:spPr>
          <a:xfrm>
            <a:off x="515939" y="304800"/>
            <a:ext cx="10036427" cy="562293"/>
          </a:xfrm>
        </p:spPr>
        <p:txBody>
          <a:bodyPr/>
          <a:lstStyle/>
          <a:p>
            <a:r>
              <a:rPr lang="zh-CN" altLang="en-US" dirty="0"/>
              <a:t>问题</a:t>
            </a:r>
            <a:r>
              <a:rPr lang="en-US" altLang="zh-CN" dirty="0"/>
              <a:t>4</a:t>
            </a:r>
          </a:p>
        </p:txBody>
      </p:sp>
      <p:sp>
        <p:nvSpPr>
          <p:cNvPr id="22" name="文本框 21"/>
          <p:cNvSpPr txBox="1"/>
          <p:nvPr>
            <p:custDataLst>
              <p:tags r:id="rId2"/>
            </p:custDataLst>
          </p:nvPr>
        </p:nvSpPr>
        <p:spPr>
          <a:xfrm>
            <a:off x="605790" y="2508250"/>
            <a:ext cx="10256520" cy="1462405"/>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indent="0" algn="l">
              <a:lnSpc>
                <a:spcPct val="120000"/>
              </a:lnSpc>
              <a:spcBef>
                <a:spcPts val="600"/>
              </a:spcBef>
              <a:buSzPct val="60000"/>
              <a:buFont typeface="Wingdings" panose="05000000000000000000" pitchFamily="2" charset="2"/>
              <a:buNone/>
            </a:pPr>
            <a:r>
              <a:rPr lang="zh-CN" altLang="en-US" sz="2200" kern="0" dirty="0">
                <a:latin typeface="+mn-ea"/>
                <a:sym typeface="+mn-ea"/>
              </a:rPr>
              <a:t>两个游戏中都获胜过</a:t>
            </a: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=&gt; Batter</a:t>
            </a:r>
            <a:r>
              <a:rPr lang="zh-CN" altLang="en-US" sz="2200" kern="0" dirty="0">
                <a:latin typeface="+mn-ea"/>
                <a:sym typeface="+mn-ea"/>
              </a:rPr>
              <a:t>表中</a:t>
            </a:r>
            <a:r>
              <a:rPr lang="en-US" altLang="zh-CN" sz="2200" kern="0" dirty="0">
                <a:latin typeface="+mn-ea"/>
                <a:sym typeface="+mn-ea"/>
              </a:rPr>
              <a:t>GID</a:t>
            </a:r>
            <a:r>
              <a:rPr lang="zh-CN" altLang="en-US" sz="2200" kern="0" dirty="0">
                <a:latin typeface="+mn-ea"/>
                <a:sym typeface="+mn-ea"/>
              </a:rPr>
              <a:t>为</a:t>
            </a:r>
            <a:r>
              <a:rPr lang="en-US" altLang="zh-CN" sz="2200" kern="0" dirty="0">
                <a:latin typeface="+mn-ea"/>
                <a:sym typeface="+mn-ea"/>
              </a:rPr>
              <a:t>‘B01’</a:t>
            </a:r>
            <a:r>
              <a:rPr lang="zh-CN" altLang="en-US" sz="2200" kern="0" dirty="0">
                <a:latin typeface="+mn-ea"/>
                <a:sym typeface="+mn-ea"/>
              </a:rPr>
              <a:t>和</a:t>
            </a:r>
            <a:r>
              <a:rPr lang="en-US" altLang="zh-CN" sz="2200" kern="0" dirty="0">
                <a:latin typeface="+mn-ea"/>
                <a:sym typeface="+mn-ea"/>
              </a:rPr>
              <a:t>‘B02’</a:t>
            </a:r>
            <a:r>
              <a:rPr lang="zh-CN" altLang="en-US" sz="2200" kern="0" dirty="0">
                <a:latin typeface="+mn-ea"/>
                <a:sym typeface="+mn-ea"/>
              </a:rPr>
              <a:t>两个游戏中都有过</a:t>
            </a:r>
            <a:r>
              <a:rPr lang="en-US" altLang="zh-CN" sz="2200" kern="0" dirty="0">
                <a:latin typeface="+mn-ea"/>
                <a:sym typeface="+mn-ea"/>
              </a:rPr>
              <a:t>Winner</a:t>
            </a:r>
            <a:r>
              <a:rPr lang="zh-CN" altLang="en-US" sz="2200" kern="0" dirty="0">
                <a:latin typeface="+mn-ea"/>
                <a:sym typeface="+mn-ea"/>
              </a:rPr>
              <a:t>记录</a:t>
            </a:r>
            <a:endParaRPr lang="en-US" altLang="zh-CN" sz="2200" kern="0" dirty="0">
              <a:latin typeface="+mn-ea"/>
              <a:sym typeface="+mn-ea"/>
            </a:endParaRPr>
          </a:p>
          <a:p>
            <a:pPr indent="0" algn="l">
              <a:lnSpc>
                <a:spcPct val="120000"/>
              </a:lnSpc>
              <a:spcBef>
                <a:spcPts val="600"/>
              </a:spcBef>
              <a:buSzPct val="60000"/>
              <a:buFont typeface="Wingdings" panose="05000000000000000000" pitchFamily="2" charset="2"/>
              <a:buNone/>
            </a:pPr>
            <a:endParaRPr lang="zh-CN" altLang="en-US" sz="2200" kern="0" dirty="0">
              <a:latin typeface="+mn-ea"/>
              <a:sym typeface="+mn-ea"/>
            </a:endParaRPr>
          </a:p>
        </p:txBody>
      </p:sp>
      <p:sp>
        <p:nvSpPr>
          <p:cNvPr id="2" name="文本框 1"/>
          <p:cNvSpPr txBox="1"/>
          <p:nvPr/>
        </p:nvSpPr>
        <p:spPr>
          <a:xfrm>
            <a:off x="1060450" y="3767455"/>
            <a:ext cx="10525125" cy="2428240"/>
          </a:xfrm>
          <a:prstGeom prst="rect">
            <a:avLst/>
          </a:prstGeom>
          <a:noFill/>
        </p:spPr>
        <p:txBody>
          <a:bodyPr wrap="square" rtlCol="0" anchor="t">
            <a:spAutoFit/>
          </a:bodyPr>
          <a:lstStyle/>
          <a:p>
            <a:pPr indent="0" algn="l">
              <a:lnSpc>
                <a:spcPct val="120000"/>
              </a:lnSpc>
              <a:spcBef>
                <a:spcPts val="600"/>
              </a:spcBef>
              <a:buSzPct val="60000"/>
              <a:buFont typeface="Wingdings" panose="05000000000000000000" pitchFamily="2" charset="2"/>
              <a:buNone/>
            </a:pPr>
            <a:r>
              <a:rPr lang="zh-CN" altLang="en-US" sz="2200" b="1" kern="0" dirty="0">
                <a:effectLst>
                  <a:outerShdw blurRad="38100" dist="38100" dir="2700000" algn="tl">
                    <a:srgbClr val="000000">
                      <a:alpha val="43137"/>
                    </a:srgbClr>
                  </a:outerShdw>
                </a:effectLst>
                <a:latin typeface="+mn-ea"/>
                <a:sym typeface="+mn-ea"/>
              </a:rPr>
              <a:t>方法二：</a:t>
            </a:r>
            <a:r>
              <a:rPr lang="en-US" altLang="zh-CN" sz="2200" kern="0" dirty="0">
                <a:latin typeface="+mn-ea"/>
                <a:sym typeface="+mn-ea"/>
              </a:rPr>
              <a:t>select Players.NICKNAME, Players.EMAIL, Rank.RNAME</a:t>
            </a: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from Players left join Rank on Players.RANK=Rank.RID</a:t>
            </a:r>
            <a:endParaRPr lang="en-US" altLang="zh-CN" sz="2200" kern="0" dirty="0">
              <a:latin typeface="+mn-ea"/>
            </a:endParaRPr>
          </a:p>
          <a:p>
            <a:pPr marL="457200" lvl="1"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    where Players.PID in (select distinct WINNER from Battle</a:t>
            </a:r>
            <a:endParaRPr lang="en-US" altLang="zh-CN" sz="2200" kern="0" dirty="0">
              <a:latin typeface="+mn-ea"/>
            </a:endParaRPr>
          </a:p>
          <a:p>
            <a:pPr indent="0" algn="l">
              <a:lnSpc>
                <a:spcPct val="120000"/>
              </a:lnSpc>
              <a:spcBef>
                <a:spcPts val="600"/>
              </a:spcBef>
              <a:buSzPct val="60000"/>
              <a:buFont typeface="Wingdings" panose="05000000000000000000" pitchFamily="2" charset="2"/>
              <a:buNone/>
            </a:pPr>
            <a:r>
              <a:rPr lang="en-US" altLang="zh-CN" sz="2200" kern="0" dirty="0">
                <a:latin typeface="+mn-ea"/>
                <a:sym typeface="+mn-ea"/>
              </a:rPr>
              <a:t>        			 where GID=‘B01’) and Players.PID in </a:t>
            </a:r>
          </a:p>
          <a:p>
            <a:pPr marL="2286000" lvl="5" indent="457200" algn="l">
              <a:lnSpc>
                <a:spcPct val="120000"/>
              </a:lnSpc>
              <a:spcBef>
                <a:spcPts val="600"/>
              </a:spcBef>
              <a:buSzPct val="60000"/>
              <a:buFont typeface="Wingdings" panose="05000000000000000000" pitchFamily="2" charset="2"/>
              <a:buNone/>
            </a:pPr>
            <a:r>
              <a:rPr lang="en-US" altLang="zh-CN" sz="2200" kern="0" dirty="0">
                <a:latin typeface="+mn-ea"/>
                <a:sym typeface="+mn-ea"/>
              </a:rPr>
              <a:t>(select distinct WINNER from Battle where GID=‘B02’);</a:t>
            </a:r>
          </a:p>
        </p:txBody>
      </p:sp>
      <p:cxnSp>
        <p:nvCxnSpPr>
          <p:cNvPr id="6" name="直接连接符 5"/>
          <p:cNvCxnSpPr/>
          <p:nvPr/>
        </p:nvCxnSpPr>
        <p:spPr>
          <a:xfrm>
            <a:off x="11480800" y="1773555"/>
            <a:ext cx="3556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7" name="直接连接符 6"/>
          <p:cNvCxnSpPr/>
          <p:nvPr/>
        </p:nvCxnSpPr>
        <p:spPr>
          <a:xfrm>
            <a:off x="9897110" y="2249805"/>
            <a:ext cx="345440" cy="0"/>
          </a:xfrm>
          <a:prstGeom prst="line">
            <a:avLst/>
          </a:prstGeom>
        </p:spPr>
        <p:style>
          <a:lnRef idx="3">
            <a:schemeClr val="accent6"/>
          </a:lnRef>
          <a:fillRef idx="0">
            <a:schemeClr val="accent6"/>
          </a:fillRef>
          <a:effectRef idx="2">
            <a:schemeClr val="accent6"/>
          </a:effectRef>
          <a:fontRef idx="minor">
            <a:schemeClr val="tx1"/>
          </a:fontRef>
        </p:style>
      </p:cxnSp>
      <p:sp>
        <p:nvSpPr>
          <p:cNvPr id="8" name="文本框 7"/>
          <p:cNvSpPr txBox="1"/>
          <p:nvPr/>
        </p:nvSpPr>
        <p:spPr>
          <a:xfrm>
            <a:off x="9277350" y="1990090"/>
            <a:ext cx="690880" cy="441325"/>
          </a:xfrm>
          <a:prstGeom prst="rect">
            <a:avLst/>
          </a:prstGeom>
          <a:noFill/>
        </p:spPr>
        <p:txBody>
          <a:bodyPr wrap="square" rtlCol="0">
            <a:noAutofit/>
          </a:bodyPr>
          <a:lstStyle/>
          <a:p>
            <a:pPr algn="just">
              <a:lnSpc>
                <a:spcPct val="130000"/>
              </a:lnSpc>
            </a:pPr>
            <a:r>
              <a:rPr lang="zh-CN" altLang="en-US" sz="2000" dirty="0">
                <a:solidFill>
                  <a:srgbClr val="FF0000"/>
                </a:solidFill>
              </a:rPr>
              <a:t>邮箱</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7000" b="-7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31162" y="2999597"/>
            <a:ext cx="4142438" cy="1648603"/>
          </a:xfrm>
        </p:spPr>
        <p:txBody>
          <a:bodyPr/>
          <a:lstStyle/>
          <a:p>
            <a:pPr>
              <a:spcBef>
                <a:spcPts val="0"/>
              </a:spcBef>
            </a:pPr>
            <a:r>
              <a:rPr lang="zh-CN" altLang="en-US" dirty="0"/>
              <a:t>如有错漏之处，敬请指正</a:t>
            </a:r>
          </a:p>
        </p:txBody>
      </p:sp>
      <p:sp>
        <p:nvSpPr>
          <p:cNvPr id="4" name="文本占位符 3"/>
          <p:cNvSpPr>
            <a:spLocks noGrp="1"/>
          </p:cNvSpPr>
          <p:nvPr>
            <p:ph type="body" sz="quarter" idx="12"/>
          </p:nvPr>
        </p:nvSpPr>
        <p:spPr/>
        <p:txBody>
          <a:bodyPr/>
          <a:lstStyle/>
          <a:p>
            <a:r>
              <a:rPr lang="zh-CN" altLang="en-US" dirty="0"/>
              <a:t>谢谢</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78755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索引与聚集索引</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41261"/>
            <a:ext cx="11164788" cy="4357924"/>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400" b="1" dirty="0">
                <a:effectLst>
                  <a:outerShdw blurRad="38100" dist="38100" dir="2700000" algn="tl">
                    <a:srgbClr val="000000">
                      <a:alpha val="43137"/>
                    </a:srgbClr>
                  </a:outerShdw>
                </a:effectLst>
                <a:cs typeface="+mn-ea"/>
                <a:sym typeface="+mn-lt"/>
              </a:rPr>
              <a:t>索引：一种单独的、物理的对数据库表中一列或多列的值进行排序的一种存储结构</a:t>
            </a:r>
            <a:r>
              <a:rPr lang="zh-CN" altLang="en-US" sz="2400" dirty="0">
                <a:cs typeface="+mn-ea"/>
                <a:sym typeface="+mn-lt"/>
              </a:rPr>
              <a:t>，它是某个表中一列或若干列值的集合和相应的指向表中物理标识这些值的数据页的逻辑指针清单。</a:t>
            </a:r>
            <a:endParaRPr lang="en-US" altLang="zh-CN" sz="2400" dirty="0">
              <a:cs typeface="+mn-ea"/>
              <a:sym typeface="+mn-lt"/>
            </a:endParaRPr>
          </a:p>
          <a:p>
            <a:pPr marL="457200" indent="-457200">
              <a:lnSpc>
                <a:spcPct val="120000"/>
              </a:lnSpc>
              <a:spcBef>
                <a:spcPts val="600"/>
              </a:spcBef>
              <a:buSzPct val="60000"/>
              <a:buFont typeface="Wingdings" panose="05000000000000000000" pitchFamily="2" charset="2"/>
              <a:buChar char="l"/>
            </a:pPr>
            <a:r>
              <a:rPr lang="zh-CN" altLang="en-US" sz="2400" b="1" dirty="0">
                <a:effectLst>
                  <a:outerShdw blurRad="38100" dist="38100" dir="2700000" algn="tl">
                    <a:srgbClr val="000000">
                      <a:alpha val="43137"/>
                    </a:srgbClr>
                  </a:outerShdw>
                </a:effectLst>
                <a:cs typeface="+mn-ea"/>
                <a:sym typeface="+mn-lt"/>
              </a:rPr>
              <a:t>索引的作用：加快查询速度</a:t>
            </a:r>
            <a:endParaRPr lang="en-US" altLang="zh-CN" sz="2400" b="1" dirty="0">
              <a:effectLst>
                <a:outerShdw blurRad="38100" dist="38100" dir="2700000" algn="tl">
                  <a:srgbClr val="000000">
                    <a:alpha val="43137"/>
                  </a:srgbClr>
                </a:outerShdw>
              </a:effectLst>
              <a:cs typeface="+mn-ea"/>
              <a:sym typeface="+mn-lt"/>
            </a:endParaRPr>
          </a:p>
          <a:p>
            <a:pPr marL="457200" indent="-457200">
              <a:lnSpc>
                <a:spcPct val="120000"/>
              </a:lnSpc>
              <a:spcBef>
                <a:spcPts val="600"/>
              </a:spcBef>
              <a:buSzPct val="60000"/>
              <a:buFont typeface="Wingdings" panose="05000000000000000000" pitchFamily="2" charset="2"/>
              <a:buChar char="l"/>
            </a:pPr>
            <a:r>
              <a:rPr lang="zh-CN" altLang="en-US" sz="2400" b="1" dirty="0">
                <a:effectLst>
                  <a:outerShdw blurRad="38100" dist="38100" dir="2700000" algn="tl">
                    <a:srgbClr val="000000">
                      <a:alpha val="43137"/>
                    </a:srgbClr>
                  </a:outerShdw>
                </a:effectLst>
                <a:cs typeface="+mn-ea"/>
                <a:sym typeface="+mn-lt"/>
              </a:rPr>
              <a:t>聚集索引（聚类索引、簇集索引）</a:t>
            </a:r>
            <a:r>
              <a:rPr lang="zh-CN" altLang="en-US" sz="2400" dirty="0">
                <a:cs typeface="+mn-ea"/>
                <a:sym typeface="+mn-lt"/>
              </a:rPr>
              <a:t>：指数据库表行中数据的物理顺序（存储）与键值的逻辑（索引）顺序相同。</a:t>
            </a:r>
            <a:endParaRPr lang="en-US" altLang="zh-CN" sz="2400" dirty="0">
              <a:cs typeface="+mn-ea"/>
              <a:sym typeface="+mn-lt"/>
            </a:endParaRPr>
          </a:p>
          <a:p>
            <a:pPr marL="457200" indent="-457200">
              <a:lnSpc>
                <a:spcPct val="120000"/>
              </a:lnSpc>
              <a:spcBef>
                <a:spcPts val="600"/>
              </a:spcBef>
              <a:buSzPct val="60000"/>
              <a:buFont typeface="Wingdings" panose="05000000000000000000" pitchFamily="2" charset="2"/>
              <a:buChar char="l"/>
            </a:pPr>
            <a:r>
              <a:rPr lang="zh-CN" altLang="en-US" sz="2400" b="1" dirty="0">
                <a:effectLst>
                  <a:outerShdw blurRad="38100" dist="38100" dir="2700000" algn="tl">
                    <a:srgbClr val="000000">
                      <a:alpha val="43137"/>
                    </a:srgbClr>
                  </a:outerShdw>
                </a:effectLst>
                <a:cs typeface="+mn-ea"/>
                <a:sym typeface="+mn-lt"/>
              </a:rPr>
              <a:t>非聚集索引（非聚类索引、非簇集索引）</a:t>
            </a:r>
            <a:r>
              <a:rPr lang="zh-CN" altLang="en-US" sz="2400" dirty="0">
                <a:cs typeface="+mn-ea"/>
                <a:sym typeface="+mn-lt"/>
              </a:rPr>
              <a:t>：该索引中索引的逻辑顺序与磁盘上行的物理存储顺序不同。</a:t>
            </a:r>
            <a:endParaRPr lang="en-US" altLang="zh-CN" sz="2400" dirty="0">
              <a:cs typeface="+mn-ea"/>
              <a:sym typeface="+mn-lt"/>
            </a:endParaRPr>
          </a:p>
          <a:p>
            <a:pPr marL="457200" indent="-457200">
              <a:lnSpc>
                <a:spcPct val="120000"/>
              </a:lnSpc>
              <a:spcBef>
                <a:spcPts val="600"/>
              </a:spcBef>
              <a:buSzPct val="60000"/>
              <a:buFont typeface="Wingdings" panose="05000000000000000000" pitchFamily="2" charset="2"/>
              <a:buChar char="l"/>
            </a:pPr>
            <a:endParaRPr lang="en-US" altLang="zh-CN" sz="2400" kern="0" dirty="0">
              <a:latin typeface="+mn-ea"/>
            </a:endParaRPr>
          </a:p>
        </p:txBody>
      </p:sp>
    </p:spTree>
    <p:custDataLst>
      <p:tags r:id="rId1"/>
    </p:custDataLst>
    <p:extLst>
      <p:ext uri="{BB962C8B-B14F-4D97-AF65-F5344CB8AC3E}">
        <p14:creationId xmlns:p14="http://schemas.microsoft.com/office/powerpoint/2010/main" val="407608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78755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聚集索引</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41261"/>
            <a:ext cx="11164788" cy="1467902"/>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400" b="1" dirty="0">
                <a:effectLst>
                  <a:outerShdw blurRad="38100" dist="38100" dir="2700000" algn="tl">
                    <a:srgbClr val="000000">
                      <a:alpha val="43137"/>
                    </a:srgbClr>
                  </a:outerShdw>
                </a:effectLst>
                <a:cs typeface="+mn-ea"/>
                <a:sym typeface="+mn-lt"/>
              </a:rPr>
              <a:t>聚集索引（聚类索引、簇集索引）</a:t>
            </a:r>
            <a:r>
              <a:rPr lang="zh-CN" altLang="en-US" sz="2400" dirty="0">
                <a:cs typeface="+mn-ea"/>
                <a:sym typeface="+mn-lt"/>
              </a:rPr>
              <a:t>：指数据库表行中数据的物理顺序（存储）与键值的逻辑（索引）顺序相同。</a:t>
            </a:r>
            <a:endParaRPr lang="en-US" altLang="zh-CN" sz="2400" dirty="0">
              <a:cs typeface="+mn-ea"/>
              <a:sym typeface="+mn-lt"/>
            </a:endParaRPr>
          </a:p>
          <a:p>
            <a:pPr marL="457200" indent="-457200">
              <a:lnSpc>
                <a:spcPct val="120000"/>
              </a:lnSpc>
              <a:spcBef>
                <a:spcPts val="600"/>
              </a:spcBef>
              <a:buSzPct val="60000"/>
              <a:buFont typeface="Wingdings" panose="05000000000000000000" pitchFamily="2" charset="2"/>
              <a:buChar char="l"/>
            </a:pPr>
            <a:endParaRPr lang="en-US" altLang="zh-CN" sz="2400" kern="0" dirty="0">
              <a:latin typeface="+mn-ea"/>
            </a:endParaRPr>
          </a:p>
        </p:txBody>
      </p:sp>
      <p:pic>
        <p:nvPicPr>
          <p:cNvPr id="2" name="图片 1">
            <a:extLst>
              <a:ext uri="{FF2B5EF4-FFF2-40B4-BE49-F238E27FC236}">
                <a16:creationId xmlns:a16="http://schemas.microsoft.com/office/drawing/2014/main" id="{C7B8012C-94D2-4169-B06D-9EBE199912FF}"/>
              </a:ext>
            </a:extLst>
          </p:cNvPr>
          <p:cNvPicPr>
            <a:picLocks noChangeAspect="1"/>
          </p:cNvPicPr>
          <p:nvPr/>
        </p:nvPicPr>
        <p:blipFill rotWithShape="1">
          <a:blip r:embed="rId4"/>
          <a:srcRect l="2709"/>
          <a:stretch/>
        </p:blipFill>
        <p:spPr>
          <a:xfrm>
            <a:off x="5222642" y="3011247"/>
            <a:ext cx="6763788" cy="3788695"/>
          </a:xfrm>
          <a:prstGeom prst="rect">
            <a:avLst/>
          </a:prstGeom>
        </p:spPr>
      </p:pic>
      <p:sp>
        <p:nvSpPr>
          <p:cNvPr id="4" name="流程图: 磁盘 3">
            <a:extLst>
              <a:ext uri="{FF2B5EF4-FFF2-40B4-BE49-F238E27FC236}">
                <a16:creationId xmlns:a16="http://schemas.microsoft.com/office/drawing/2014/main" id="{FFEE3FAE-1473-4A54-A511-F2CC7639928D}"/>
              </a:ext>
            </a:extLst>
          </p:cNvPr>
          <p:cNvSpPr/>
          <p:nvPr/>
        </p:nvSpPr>
        <p:spPr>
          <a:xfrm>
            <a:off x="1115786" y="3846285"/>
            <a:ext cx="2084614" cy="2111829"/>
          </a:xfrm>
          <a:prstGeom prst="flowChartMagneticDisk">
            <a:avLst/>
          </a:prstGeom>
          <a:solidFill>
            <a:schemeClr val="bg1"/>
          </a:solidFill>
          <a:ln w="57150">
            <a:solidFill>
              <a:srgbClr val="418A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7F436FDD-280E-45B8-A30E-F04C494F7868}"/>
              </a:ext>
            </a:extLst>
          </p:cNvPr>
          <p:cNvCxnSpPr/>
          <p:nvPr/>
        </p:nvCxnSpPr>
        <p:spPr>
          <a:xfrm>
            <a:off x="1421493" y="4822370"/>
            <a:ext cx="1473200" cy="0"/>
          </a:xfrm>
          <a:prstGeom prst="line">
            <a:avLst/>
          </a:prstGeom>
          <a:ln w="57150" cap="rnd">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DA7C4C8-6585-4FD2-AC31-F7E6A36CC002}"/>
              </a:ext>
            </a:extLst>
          </p:cNvPr>
          <p:cNvCxnSpPr/>
          <p:nvPr/>
        </p:nvCxnSpPr>
        <p:spPr>
          <a:xfrm>
            <a:off x="1421493" y="5192484"/>
            <a:ext cx="1473200" cy="0"/>
          </a:xfrm>
          <a:prstGeom prst="line">
            <a:avLst/>
          </a:prstGeom>
          <a:ln w="57150" cap="rnd">
            <a:roun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4B89626-C607-4A6F-B095-6400CE12787F}"/>
              </a:ext>
            </a:extLst>
          </p:cNvPr>
          <p:cNvCxnSpPr/>
          <p:nvPr/>
        </p:nvCxnSpPr>
        <p:spPr>
          <a:xfrm>
            <a:off x="1421493" y="5533570"/>
            <a:ext cx="1473200" cy="0"/>
          </a:xfrm>
          <a:prstGeom prst="line">
            <a:avLst/>
          </a:prstGeom>
          <a:ln w="57150" cap="rnd">
            <a:round/>
          </a:ln>
        </p:spPr>
        <p:style>
          <a:lnRef idx="1">
            <a:schemeClr val="accent1"/>
          </a:lnRef>
          <a:fillRef idx="0">
            <a:schemeClr val="accent1"/>
          </a:fillRef>
          <a:effectRef idx="0">
            <a:schemeClr val="accent1"/>
          </a:effectRef>
          <a:fontRef idx="minor">
            <a:schemeClr val="tx1"/>
          </a:fontRef>
        </p:style>
      </p:cxnSp>
      <p:sp>
        <p:nvSpPr>
          <p:cNvPr id="14" name="任意多边形: 形状 13">
            <a:extLst>
              <a:ext uri="{FF2B5EF4-FFF2-40B4-BE49-F238E27FC236}">
                <a16:creationId xmlns:a16="http://schemas.microsoft.com/office/drawing/2014/main" id="{33EFF52D-90EC-4F36-A2EB-A79AB9D3B752}"/>
              </a:ext>
            </a:extLst>
          </p:cNvPr>
          <p:cNvSpPr/>
          <p:nvPr/>
        </p:nvSpPr>
        <p:spPr>
          <a:xfrm rot="16200000">
            <a:off x="3901279" y="4543491"/>
            <a:ext cx="620484" cy="900164"/>
          </a:xfrm>
          <a:custGeom>
            <a:avLst/>
            <a:gdLst>
              <a:gd name="connsiteX0" fmla="*/ 256376 w 448465"/>
              <a:gd name="connsiteY0" fmla="*/ 13 h 686445"/>
              <a:gd name="connsiteX1" fmla="*/ 284865 w 448465"/>
              <a:gd name="connsiteY1" fmla="*/ 10151 h 686445"/>
              <a:gd name="connsiteX2" fmla="*/ 285708 w 448465"/>
              <a:gd name="connsiteY2" fmla="*/ 12603 h 686445"/>
              <a:gd name="connsiteX3" fmla="*/ 296979 w 448465"/>
              <a:gd name="connsiteY3" fmla="*/ 22444 h 686445"/>
              <a:gd name="connsiteX4" fmla="*/ 299190 w 448465"/>
              <a:gd name="connsiteY4" fmla="*/ 348863 h 686445"/>
              <a:gd name="connsiteX5" fmla="*/ 316856 w 448465"/>
              <a:gd name="connsiteY5" fmla="*/ 348401 h 686445"/>
              <a:gd name="connsiteX6" fmla="*/ 424929 w 448465"/>
              <a:gd name="connsiteY6" fmla="*/ 352293 h 686445"/>
              <a:gd name="connsiteX7" fmla="*/ 433681 w 448465"/>
              <a:gd name="connsiteY7" fmla="*/ 353781 h 686445"/>
              <a:gd name="connsiteX8" fmla="*/ 388679 w 448465"/>
              <a:gd name="connsiteY8" fmla="*/ 521785 h 686445"/>
              <a:gd name="connsiteX9" fmla="*/ 245373 w 448465"/>
              <a:gd name="connsiteY9" fmla="*/ 682731 h 686445"/>
              <a:gd name="connsiteX10" fmla="*/ 110526 w 448465"/>
              <a:gd name="connsiteY10" fmla="*/ 586473 h 686445"/>
              <a:gd name="connsiteX11" fmla="*/ 191 w 448465"/>
              <a:gd name="connsiteY11" fmla="*/ 369804 h 686445"/>
              <a:gd name="connsiteX12" fmla="*/ 24648 w 448465"/>
              <a:gd name="connsiteY12" fmla="*/ 352777 h 686445"/>
              <a:gd name="connsiteX13" fmla="*/ 35580 w 448465"/>
              <a:gd name="connsiteY13" fmla="*/ 350535 h 686445"/>
              <a:gd name="connsiteX14" fmla="*/ 140096 w 448465"/>
              <a:gd name="connsiteY14" fmla="*/ 355393 h 686445"/>
              <a:gd name="connsiteX15" fmla="*/ 125798 w 448465"/>
              <a:gd name="connsiteY15" fmla="*/ 29297 h 686445"/>
              <a:gd name="connsiteX16" fmla="*/ 129179 w 448465"/>
              <a:gd name="connsiteY16" fmla="*/ 19276 h 686445"/>
              <a:gd name="connsiteX17" fmla="*/ 140044 w 448465"/>
              <a:gd name="connsiteY17" fmla="*/ 7841 h 686445"/>
              <a:gd name="connsiteX18" fmla="*/ 223486 w 448465"/>
              <a:gd name="connsiteY18" fmla="*/ 1427 h 686445"/>
              <a:gd name="connsiteX19" fmla="*/ 256376 w 448465"/>
              <a:gd name="connsiteY19" fmla="*/ 13 h 6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465" h="686445">
                <a:moveTo>
                  <a:pt x="256376" y="13"/>
                </a:moveTo>
                <a:cubicBezTo>
                  <a:pt x="268638" y="191"/>
                  <a:pt x="280165" y="2295"/>
                  <a:pt x="284865" y="10151"/>
                </a:cubicBezTo>
                <a:cubicBezTo>
                  <a:pt x="284978" y="11132"/>
                  <a:pt x="285594" y="11621"/>
                  <a:pt x="285708" y="12603"/>
                </a:cubicBezTo>
                <a:cubicBezTo>
                  <a:pt x="290853" y="13011"/>
                  <a:pt x="294755" y="16109"/>
                  <a:pt x="296979" y="22444"/>
                </a:cubicBezTo>
                <a:cubicBezTo>
                  <a:pt x="330116" y="125212"/>
                  <a:pt x="296936" y="241639"/>
                  <a:pt x="299190" y="348863"/>
                </a:cubicBezTo>
                <a:cubicBezTo>
                  <a:pt x="304770" y="348723"/>
                  <a:pt x="311277" y="348540"/>
                  <a:pt x="316856" y="348401"/>
                </a:cubicBezTo>
                <a:cubicBezTo>
                  <a:pt x="348247" y="347802"/>
                  <a:pt x="395287" y="337897"/>
                  <a:pt x="424929" y="352293"/>
                </a:cubicBezTo>
                <a:cubicBezTo>
                  <a:pt x="428308" y="351410"/>
                  <a:pt x="431490" y="352041"/>
                  <a:pt x="433681" y="353781"/>
                </a:cubicBezTo>
                <a:cubicBezTo>
                  <a:pt x="478815" y="388726"/>
                  <a:pt x="408017" y="491667"/>
                  <a:pt x="388679" y="521785"/>
                </a:cubicBezTo>
                <a:cubicBezTo>
                  <a:pt x="355140" y="574287"/>
                  <a:pt x="307535" y="658418"/>
                  <a:pt x="245373" y="682731"/>
                </a:cubicBezTo>
                <a:cubicBezTo>
                  <a:pt x="189599" y="704761"/>
                  <a:pt x="136089" y="623154"/>
                  <a:pt x="110526" y="586473"/>
                </a:cubicBezTo>
                <a:cubicBezTo>
                  <a:pt x="66816" y="524573"/>
                  <a:pt x="13144" y="446403"/>
                  <a:pt x="191" y="369804"/>
                </a:cubicBezTo>
                <a:cubicBezTo>
                  <a:pt x="-2032" y="354330"/>
                  <a:pt x="15749" y="345712"/>
                  <a:pt x="24648" y="352777"/>
                </a:cubicBezTo>
                <a:cubicBezTo>
                  <a:pt x="28037" y="350899"/>
                  <a:pt x="31416" y="350016"/>
                  <a:pt x="35580" y="350535"/>
                </a:cubicBezTo>
                <a:cubicBezTo>
                  <a:pt x="70132" y="355233"/>
                  <a:pt x="105143" y="355838"/>
                  <a:pt x="140096" y="355393"/>
                </a:cubicBezTo>
                <a:cubicBezTo>
                  <a:pt x="144162" y="245831"/>
                  <a:pt x="129275" y="138495"/>
                  <a:pt x="125798" y="29297"/>
                </a:cubicBezTo>
                <a:cubicBezTo>
                  <a:pt x="125276" y="25316"/>
                  <a:pt x="126954" y="22078"/>
                  <a:pt x="129179" y="19276"/>
                </a:cubicBezTo>
                <a:cubicBezTo>
                  <a:pt x="130014" y="13586"/>
                  <a:pt x="133108" y="9689"/>
                  <a:pt x="140044" y="7841"/>
                </a:cubicBezTo>
                <a:cubicBezTo>
                  <a:pt x="167252" y="2250"/>
                  <a:pt x="195643" y="2056"/>
                  <a:pt x="223486" y="1427"/>
                </a:cubicBezTo>
                <a:cubicBezTo>
                  <a:pt x="231121" y="1582"/>
                  <a:pt x="244115" y="-165"/>
                  <a:pt x="256376" y="13"/>
                </a:cubicBezTo>
                <a:close/>
              </a:path>
            </a:pathLst>
          </a:custGeom>
          <a:gradFill>
            <a:gsLst>
              <a:gs pos="25000">
                <a:schemeClr val="accent4"/>
              </a:gs>
              <a:gs pos="100000">
                <a:schemeClr val="accent1">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78755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聚集索引</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41261"/>
            <a:ext cx="11164788" cy="1024704"/>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400" b="1" dirty="0">
                <a:effectLst>
                  <a:outerShdw blurRad="38100" dist="38100" dir="2700000" algn="tl">
                    <a:srgbClr val="000000">
                      <a:alpha val="43137"/>
                    </a:srgbClr>
                  </a:outerShdw>
                </a:effectLst>
                <a:cs typeface="+mn-ea"/>
                <a:sym typeface="+mn-lt"/>
              </a:rPr>
              <a:t>假如执行一个</a:t>
            </a:r>
            <a:r>
              <a:rPr lang="en-US" altLang="zh-CN" sz="2400" b="1" dirty="0">
                <a:effectLst>
                  <a:outerShdw blurRad="38100" dist="38100" dir="2700000" algn="tl">
                    <a:srgbClr val="000000">
                      <a:alpha val="43137"/>
                    </a:srgbClr>
                  </a:outerShdw>
                </a:effectLst>
                <a:cs typeface="+mn-ea"/>
                <a:sym typeface="+mn-lt"/>
              </a:rPr>
              <a:t>SQL</a:t>
            </a:r>
            <a:r>
              <a:rPr lang="zh-CN" altLang="en-US" sz="2400" b="1" dirty="0">
                <a:effectLst>
                  <a:outerShdw blurRad="38100" dist="38100" dir="2700000" algn="tl">
                    <a:srgbClr val="000000">
                      <a:alpha val="43137"/>
                    </a:srgbClr>
                  </a:outerShdw>
                </a:effectLst>
                <a:cs typeface="+mn-ea"/>
                <a:sym typeface="+mn-lt"/>
              </a:rPr>
              <a:t>语句：</a:t>
            </a:r>
            <a:endParaRPr lang="en-US" altLang="zh-CN" sz="2400" b="1" dirty="0">
              <a:effectLst>
                <a:outerShdw blurRad="38100" dist="38100" dir="2700000" algn="tl">
                  <a:srgbClr val="000000">
                    <a:alpha val="43137"/>
                  </a:srgbClr>
                </a:outerShdw>
              </a:effectLst>
              <a:cs typeface="+mn-ea"/>
              <a:sym typeface="+mn-lt"/>
            </a:endParaRPr>
          </a:p>
          <a:p>
            <a:pPr>
              <a:lnSpc>
                <a:spcPct val="120000"/>
              </a:lnSpc>
              <a:spcBef>
                <a:spcPts val="600"/>
              </a:spcBef>
              <a:buSzPct val="60000"/>
            </a:pPr>
            <a:r>
              <a:rPr lang="en-US" altLang="zh-CN" sz="2400" kern="0" dirty="0">
                <a:latin typeface="+mn-ea"/>
              </a:rPr>
              <a:t>       select * from table where id = 1256</a:t>
            </a:r>
          </a:p>
        </p:txBody>
      </p:sp>
      <p:pic>
        <p:nvPicPr>
          <p:cNvPr id="2051" name="Picture 3" descr="深入浅出数据库索引原理及优化">
            <a:extLst>
              <a:ext uri="{FF2B5EF4-FFF2-40B4-BE49-F238E27FC236}">
                <a16:creationId xmlns:a16="http://schemas.microsoft.com/office/drawing/2014/main" id="{37523902-69C6-416B-AAC9-60448EB51C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13" b="2669"/>
          <a:stretch/>
        </p:blipFill>
        <p:spPr bwMode="auto">
          <a:xfrm>
            <a:off x="2635511" y="3119013"/>
            <a:ext cx="6920977" cy="35575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9164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78755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非聚集索引</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41261"/>
            <a:ext cx="11164788" cy="1024063"/>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400" dirty="0">
                <a:cs typeface="+mn-ea"/>
                <a:sym typeface="+mn-lt"/>
              </a:rPr>
              <a:t>每个索引（非聚集索引）互相之间不存在关联。</a:t>
            </a:r>
            <a:endParaRPr lang="en-US" altLang="zh-CN" sz="2400" dirty="0">
              <a:cs typeface="+mn-ea"/>
              <a:sym typeface="+mn-lt"/>
            </a:endParaRPr>
          </a:p>
          <a:p>
            <a:pPr marL="457200" indent="-457200">
              <a:lnSpc>
                <a:spcPct val="120000"/>
              </a:lnSpc>
              <a:spcBef>
                <a:spcPts val="600"/>
              </a:spcBef>
              <a:buSzPct val="60000"/>
              <a:buFont typeface="Wingdings" panose="05000000000000000000" pitchFamily="2" charset="2"/>
              <a:buChar char="l"/>
            </a:pPr>
            <a:r>
              <a:rPr lang="zh-CN" altLang="en-US" sz="2400" dirty="0">
                <a:cs typeface="+mn-ea"/>
                <a:sym typeface="+mn-lt"/>
              </a:rPr>
              <a:t>给表添加索引，会增加表的体积， 占用磁盘存储空间。</a:t>
            </a:r>
            <a:endParaRPr lang="en-US" altLang="zh-CN" sz="2400" dirty="0">
              <a:cs typeface="+mn-ea"/>
              <a:sym typeface="+mn-lt"/>
            </a:endParaRPr>
          </a:p>
        </p:txBody>
      </p:sp>
      <p:pic>
        <p:nvPicPr>
          <p:cNvPr id="3074" name="Picture 2" descr="深入浅出数据库索引原理及优化">
            <a:extLst>
              <a:ext uri="{FF2B5EF4-FFF2-40B4-BE49-F238E27FC236}">
                <a16:creationId xmlns:a16="http://schemas.microsoft.com/office/drawing/2014/main" id="{2C30634E-6FC9-4FAC-96C2-F96AF78F0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819" y="3111127"/>
            <a:ext cx="6286362" cy="366704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88592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78755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非聚集索引</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pic>
        <p:nvPicPr>
          <p:cNvPr id="3076" name="Picture 4" descr="深入浅出数据库索引原理及优化">
            <a:extLst>
              <a:ext uri="{FF2B5EF4-FFF2-40B4-BE49-F238E27FC236}">
                <a16:creationId xmlns:a16="http://schemas.microsoft.com/office/drawing/2014/main" id="{192001CC-D4BD-416F-8C4B-C6927E404E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49" b="5265"/>
          <a:stretch/>
        </p:blipFill>
        <p:spPr bwMode="auto">
          <a:xfrm>
            <a:off x="2715078" y="2119089"/>
            <a:ext cx="6761843" cy="461231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60278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问题</a:t>
            </a:r>
            <a:r>
              <a:rPr lang="en-US" altLang="zh-CN" dirty="0"/>
              <a:t>1</a:t>
            </a:r>
            <a:endParaRPr lang="zh-CN" altLang="en-US" dirty="0"/>
          </a:p>
        </p:txBody>
      </p:sp>
      <p:sp>
        <p:nvSpPr>
          <p:cNvPr id="12" name="文本框 11"/>
          <p:cNvSpPr txBox="1"/>
          <p:nvPr/>
        </p:nvSpPr>
        <p:spPr>
          <a:xfrm>
            <a:off x="515936" y="1390549"/>
            <a:ext cx="378755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实验题</a:t>
            </a:r>
          </a:p>
        </p:txBody>
      </p:sp>
      <p:cxnSp>
        <p:nvCxnSpPr>
          <p:cNvPr id="13" name="直接连接符 12"/>
          <p:cNvCxnSpPr/>
          <p:nvPr/>
        </p:nvCxnSpPr>
        <p:spPr>
          <a:xfrm>
            <a:off x="606000" y="1990648"/>
            <a:ext cx="10980000" cy="0"/>
          </a:xfrm>
          <a:prstGeom prst="line">
            <a:avLst/>
          </a:prstGeom>
          <a:ln w="19050" cap="rnd">
            <a:gradFill>
              <a:gsLst>
                <a:gs pos="0">
                  <a:schemeClr val="accent1"/>
                </a:gs>
                <a:gs pos="100000">
                  <a:schemeClr val="accent4"/>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15935" y="2041261"/>
            <a:ext cx="11164788" cy="503921"/>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lvl1pPr>
          </a:lstStyle>
          <a:p>
            <a:pPr marL="457200" indent="-457200">
              <a:lnSpc>
                <a:spcPct val="120000"/>
              </a:lnSpc>
              <a:spcBef>
                <a:spcPts val="600"/>
              </a:spcBef>
              <a:buSzPct val="60000"/>
              <a:buFont typeface="Wingdings" panose="05000000000000000000" pitchFamily="2" charset="2"/>
              <a:buChar char="l"/>
            </a:pPr>
            <a:r>
              <a:rPr lang="zh-CN" altLang="en-US" sz="2400" dirty="0">
                <a:cs typeface="+mn-ea"/>
                <a:sym typeface="+mn-lt"/>
              </a:rPr>
              <a:t>验证在</a:t>
            </a:r>
            <a:r>
              <a:rPr lang="en-US" altLang="zh-CN" sz="2400" dirty="0">
                <a:cs typeface="+mn-ea"/>
                <a:sym typeface="+mn-lt"/>
              </a:rPr>
              <a:t>1000</a:t>
            </a:r>
            <a:r>
              <a:rPr lang="zh-CN" altLang="en-US" sz="2400" dirty="0">
                <a:cs typeface="+mn-ea"/>
                <a:sym typeface="+mn-lt"/>
              </a:rPr>
              <a:t>万个以上记录时在索引和不索引时的查询时间区别。</a:t>
            </a:r>
          </a:p>
        </p:txBody>
      </p:sp>
      <p:pic>
        <p:nvPicPr>
          <p:cNvPr id="8" name="图片 7">
            <a:extLst>
              <a:ext uri="{FF2B5EF4-FFF2-40B4-BE49-F238E27FC236}">
                <a16:creationId xmlns:a16="http://schemas.microsoft.com/office/drawing/2014/main" id="{B95E506B-D5FB-4135-AB48-A9F5E96AA0D4}"/>
              </a:ext>
            </a:extLst>
          </p:cNvPr>
          <p:cNvPicPr>
            <a:picLocks noChangeAspect="1"/>
          </p:cNvPicPr>
          <p:nvPr/>
        </p:nvPicPr>
        <p:blipFill>
          <a:blip r:embed="rId4"/>
          <a:stretch>
            <a:fillRect/>
          </a:stretch>
        </p:blipFill>
        <p:spPr>
          <a:xfrm>
            <a:off x="850630" y="3316581"/>
            <a:ext cx="10490740" cy="565105"/>
          </a:xfrm>
          <a:prstGeom prst="rect">
            <a:avLst/>
          </a:prstGeom>
          <a:ln w="6350">
            <a:solidFill>
              <a:schemeClr val="tx1"/>
            </a:solidFill>
          </a:ln>
        </p:spPr>
      </p:pic>
      <p:sp>
        <p:nvSpPr>
          <p:cNvPr id="9" name="文本框 8">
            <a:extLst>
              <a:ext uri="{FF2B5EF4-FFF2-40B4-BE49-F238E27FC236}">
                <a16:creationId xmlns:a16="http://schemas.microsoft.com/office/drawing/2014/main" id="{4555AA84-D824-4772-949D-6079C38242D3}"/>
              </a:ext>
            </a:extLst>
          </p:cNvPr>
          <p:cNvSpPr txBox="1"/>
          <p:nvPr/>
        </p:nvSpPr>
        <p:spPr>
          <a:xfrm>
            <a:off x="606000" y="2628427"/>
            <a:ext cx="378755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无索引</a:t>
            </a:r>
          </a:p>
        </p:txBody>
      </p:sp>
      <p:sp>
        <p:nvSpPr>
          <p:cNvPr id="11" name="文本框 10">
            <a:extLst>
              <a:ext uri="{FF2B5EF4-FFF2-40B4-BE49-F238E27FC236}">
                <a16:creationId xmlns:a16="http://schemas.microsoft.com/office/drawing/2014/main" id="{5851B7FC-25ED-437F-AE17-DD480B4D66C9}"/>
              </a:ext>
            </a:extLst>
          </p:cNvPr>
          <p:cNvSpPr txBox="1"/>
          <p:nvPr/>
        </p:nvSpPr>
        <p:spPr>
          <a:xfrm>
            <a:off x="606000" y="4097996"/>
            <a:ext cx="3787550" cy="604909"/>
          </a:xfrm>
          <a:prstGeom prst="rect">
            <a:avLst/>
          </a:prstGeom>
          <a:noFill/>
        </p:spPr>
        <p:txBody>
          <a:bodyPr wrap="square" rtlCol="0">
            <a:spAutoFit/>
          </a:bodyPr>
          <a:lstStyle/>
          <a:p>
            <a:pPr algn="just">
              <a:lnSpc>
                <a:spcPct val="130000"/>
              </a:lnSpc>
            </a:pPr>
            <a:r>
              <a:rPr lang="zh-CN" altLang="en-US" sz="2800" dirty="0">
                <a:gradFill>
                  <a:gsLst>
                    <a:gs pos="100000">
                      <a:schemeClr val="accent4"/>
                    </a:gs>
                    <a:gs pos="23000">
                      <a:schemeClr val="accent1">
                        <a:alpha val="95000"/>
                      </a:schemeClr>
                    </a:gs>
                  </a:gsLst>
                  <a:lin ang="2700000" scaled="1"/>
                </a:gradFill>
                <a:latin typeface="+mj-lt"/>
                <a:ea typeface="+mj-ea"/>
              </a:rPr>
              <a:t>有索引</a:t>
            </a:r>
          </a:p>
        </p:txBody>
      </p:sp>
      <p:pic>
        <p:nvPicPr>
          <p:cNvPr id="14" name="图片 13">
            <a:extLst>
              <a:ext uri="{FF2B5EF4-FFF2-40B4-BE49-F238E27FC236}">
                <a16:creationId xmlns:a16="http://schemas.microsoft.com/office/drawing/2014/main" id="{7596AB10-90B4-4029-A0F9-B36202C14043}"/>
              </a:ext>
            </a:extLst>
          </p:cNvPr>
          <p:cNvPicPr>
            <a:picLocks noChangeAspect="1"/>
          </p:cNvPicPr>
          <p:nvPr/>
        </p:nvPicPr>
        <p:blipFill>
          <a:blip r:embed="rId5"/>
          <a:stretch>
            <a:fillRect/>
          </a:stretch>
        </p:blipFill>
        <p:spPr>
          <a:xfrm>
            <a:off x="850630" y="4835047"/>
            <a:ext cx="10497335" cy="632404"/>
          </a:xfrm>
          <a:prstGeom prst="rect">
            <a:avLst/>
          </a:prstGeom>
          <a:ln w="6350">
            <a:solidFill>
              <a:schemeClr val="tx1"/>
            </a:solidFill>
          </a:ln>
        </p:spPr>
      </p:pic>
    </p:spTree>
    <p:custDataLst>
      <p:tags r:id="rId1"/>
    </p:custDataLst>
    <p:extLst>
      <p:ext uri="{BB962C8B-B14F-4D97-AF65-F5344CB8AC3E}">
        <p14:creationId xmlns:p14="http://schemas.microsoft.com/office/powerpoint/2010/main" val="2873727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64b5fcd-7237-4ccf-92bd-0f4802c86554"/>
  <p:tag name="COMMONDATA" val="eyJoZGlkIjoiMDRjYjNkMzQ4OGQ2YTgxODgwOTAyZWVlNTA1MmZkOTUifQ=="/>
</p:tagLst>
</file>

<file path=ppt/tags/tag10.xml><?xml version="1.0" encoding="utf-8"?>
<p:tagLst xmlns:a="http://schemas.openxmlformats.org/drawingml/2006/main" xmlns:r="http://schemas.openxmlformats.org/officeDocument/2006/relationships" xmlns:p="http://schemas.openxmlformats.org/presentationml/2006/main">
  <p:tag name="ISLIDE.ICON" val="#80511;"/>
</p:tagLst>
</file>

<file path=ppt/tags/tag11.xml><?xml version="1.0" encoding="utf-8"?>
<p:tagLst xmlns:a="http://schemas.openxmlformats.org/drawingml/2006/main" xmlns:r="http://schemas.openxmlformats.org/officeDocument/2006/relationships" xmlns:p="http://schemas.openxmlformats.org/presentationml/2006/main">
  <p:tag name="ISLIDE.ICON" val="#80511;"/>
</p:tagLst>
</file>

<file path=ppt/tags/tag12.xml><?xml version="1.0" encoding="utf-8"?>
<p:tagLst xmlns:a="http://schemas.openxmlformats.org/drawingml/2006/main" xmlns:r="http://schemas.openxmlformats.org/officeDocument/2006/relationships" xmlns:p="http://schemas.openxmlformats.org/presentationml/2006/main">
  <p:tag name="ISLIDE.ICON" val="#80511;"/>
</p:tagLst>
</file>

<file path=ppt/tags/tag13.xml><?xml version="1.0" encoding="utf-8"?>
<p:tagLst xmlns:a="http://schemas.openxmlformats.org/drawingml/2006/main" xmlns:r="http://schemas.openxmlformats.org/officeDocument/2006/relationships" xmlns:p="http://schemas.openxmlformats.org/presentationml/2006/main">
  <p:tag name="ISLIDE.ICON" val="#80511;"/>
</p:tagLst>
</file>

<file path=ppt/tags/tag14.xml><?xml version="1.0" encoding="utf-8"?>
<p:tagLst xmlns:a="http://schemas.openxmlformats.org/drawingml/2006/main" xmlns:r="http://schemas.openxmlformats.org/officeDocument/2006/relationships" xmlns:p="http://schemas.openxmlformats.org/presentationml/2006/main">
  <p:tag name="ISLIDE.ICON" val="#80511;"/>
</p:tagLst>
</file>

<file path=ppt/tags/tag15.xml><?xml version="1.0" encoding="utf-8"?>
<p:tagLst xmlns:a="http://schemas.openxmlformats.org/drawingml/2006/main" xmlns:r="http://schemas.openxmlformats.org/officeDocument/2006/relationships" xmlns:p="http://schemas.openxmlformats.org/presentationml/2006/main">
  <p:tag name="ISLIDE.ICON" val="#80511;"/>
</p:tagLst>
</file>

<file path=ppt/tags/tag16.xml><?xml version="1.0" encoding="utf-8"?>
<p:tagLst xmlns:a="http://schemas.openxmlformats.org/drawingml/2006/main" xmlns:r="http://schemas.openxmlformats.org/officeDocument/2006/relationships" xmlns:p="http://schemas.openxmlformats.org/presentationml/2006/main">
  <p:tag name="ISLIDE.ICON" val="#80511;"/>
</p:tagLst>
</file>

<file path=ppt/tags/tag17.xml><?xml version="1.0" encoding="utf-8"?>
<p:tagLst xmlns:a="http://schemas.openxmlformats.org/drawingml/2006/main" xmlns:r="http://schemas.openxmlformats.org/officeDocument/2006/relationships" xmlns:p="http://schemas.openxmlformats.org/presentationml/2006/main">
  <p:tag name="ISLIDE.ICON" val="#80511;"/>
</p:tagLst>
</file>

<file path=ppt/tags/tag18.xml><?xml version="1.0" encoding="utf-8"?>
<p:tagLst xmlns:a="http://schemas.openxmlformats.org/drawingml/2006/main" xmlns:r="http://schemas.openxmlformats.org/officeDocument/2006/relationships" xmlns:p="http://schemas.openxmlformats.org/presentationml/2006/main">
  <p:tag name="ISLIDE.ICON" val="#80511;"/>
</p:tagLst>
</file>

<file path=ppt/tags/tag19.xml><?xml version="1.0" encoding="utf-8"?>
<p:tagLst xmlns:a="http://schemas.openxmlformats.org/drawingml/2006/main" xmlns:r="http://schemas.openxmlformats.org/officeDocument/2006/relationships" xmlns:p="http://schemas.openxmlformats.org/presentationml/2006/main">
  <p:tag name="ISLIDE.ICON" val="#80511;"/>
</p:tagLst>
</file>

<file path=ppt/tags/tag2.xml><?xml version="1.0" encoding="utf-8"?>
<p:tagLst xmlns:a="http://schemas.openxmlformats.org/drawingml/2006/main" xmlns:r="http://schemas.openxmlformats.org/officeDocument/2006/relationships" xmlns:p="http://schemas.openxmlformats.org/presentationml/2006/main">
  <p:tag name="ISLIDE.ICON" val="#80511;"/>
</p:tagLst>
</file>

<file path=ppt/tags/tag20.xml><?xml version="1.0" encoding="utf-8"?>
<p:tagLst xmlns:a="http://schemas.openxmlformats.org/drawingml/2006/main" xmlns:r="http://schemas.openxmlformats.org/officeDocument/2006/relationships" xmlns:p="http://schemas.openxmlformats.org/presentationml/2006/main">
  <p:tag name="ISLIDE.ICON" val="#80511;"/>
</p:tagLst>
</file>

<file path=ppt/tags/tag21.xml><?xml version="1.0" encoding="utf-8"?>
<p:tagLst xmlns:a="http://schemas.openxmlformats.org/drawingml/2006/main" xmlns:r="http://schemas.openxmlformats.org/officeDocument/2006/relationships" xmlns:p="http://schemas.openxmlformats.org/presentationml/2006/main">
  <p:tag name="ISLIDE.ICON" val="#80511;"/>
</p:tagLst>
</file>

<file path=ppt/tags/tag22.xml><?xml version="1.0" encoding="utf-8"?>
<p:tagLst xmlns:a="http://schemas.openxmlformats.org/drawingml/2006/main" xmlns:r="http://schemas.openxmlformats.org/officeDocument/2006/relationships" xmlns:p="http://schemas.openxmlformats.org/presentationml/2006/main">
  <p:tag name="ISLIDE.ICON" val="#80511;"/>
</p:tagLst>
</file>

<file path=ppt/tags/tag23.xml><?xml version="1.0" encoding="utf-8"?>
<p:tagLst xmlns:a="http://schemas.openxmlformats.org/drawingml/2006/main" xmlns:r="http://schemas.openxmlformats.org/officeDocument/2006/relationships" xmlns:p="http://schemas.openxmlformats.org/presentationml/2006/main">
  <p:tag name="ISLIDE.ICON" val="#80511;"/>
</p:tagLst>
</file>

<file path=ppt/tags/tag24.xml><?xml version="1.0" encoding="utf-8"?>
<p:tagLst xmlns:a="http://schemas.openxmlformats.org/drawingml/2006/main" xmlns:r="http://schemas.openxmlformats.org/officeDocument/2006/relationships" xmlns:p="http://schemas.openxmlformats.org/presentationml/2006/main">
  <p:tag name="ISLIDE.ICON" val="#80511;"/>
</p:tagLst>
</file>

<file path=ppt/tags/tag25.xml><?xml version="1.0" encoding="utf-8"?>
<p:tagLst xmlns:a="http://schemas.openxmlformats.org/drawingml/2006/main" xmlns:r="http://schemas.openxmlformats.org/officeDocument/2006/relationships" xmlns:p="http://schemas.openxmlformats.org/presentationml/2006/main">
  <p:tag name="ISLIDE.ICON" val="#80511;"/>
</p:tagLst>
</file>

<file path=ppt/tags/tag26.xml><?xml version="1.0" encoding="utf-8"?>
<p:tagLst xmlns:a="http://schemas.openxmlformats.org/drawingml/2006/main" xmlns:r="http://schemas.openxmlformats.org/officeDocument/2006/relationships" xmlns:p="http://schemas.openxmlformats.org/presentationml/2006/main">
  <p:tag name="ISLIDE.ICON" val="#80511;"/>
</p:tagLst>
</file>

<file path=ppt/tags/tag27.xml><?xml version="1.0" encoding="utf-8"?>
<p:tagLst xmlns:a="http://schemas.openxmlformats.org/drawingml/2006/main" xmlns:r="http://schemas.openxmlformats.org/officeDocument/2006/relationships" xmlns:p="http://schemas.openxmlformats.org/presentationml/2006/main">
  <p:tag name="ISLIDE.ICON" val="#8051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604,&quot;width&quot;:12972}"/>
</p:tagLst>
</file>

<file path=ppt/tags/tag3.xml><?xml version="1.0" encoding="utf-8"?>
<p:tagLst xmlns:a="http://schemas.openxmlformats.org/drawingml/2006/main" xmlns:r="http://schemas.openxmlformats.org/officeDocument/2006/relationships" xmlns:p="http://schemas.openxmlformats.org/presentationml/2006/main">
  <p:tag name="ISLIDE.ICON" val="#80511;"/>
</p:tagLst>
</file>

<file path=ppt/tags/tag30.xml><?xml version="1.0" encoding="utf-8"?>
<p:tagLst xmlns:a="http://schemas.openxmlformats.org/drawingml/2006/main" xmlns:r="http://schemas.openxmlformats.org/officeDocument/2006/relationships" xmlns:p="http://schemas.openxmlformats.org/presentationml/2006/main">
  <p:tag name="ISLIDE.ICON" val="#8051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ISLIDE.ICON" val="#8051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ISLIDE.ICON" val="#8051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ISLIDE.ICON" val="#8051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ISLIDE.ICON" val="#8051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ISLIDE.ICON" val="#8051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ISLIDE.ICON" val="#8051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ISLIDE.ICON" val="#8051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ISLIDE.ICON" val="#80511;"/>
</p:tagLst>
</file>

<file path=ppt/tags/tag6.xml><?xml version="1.0" encoding="utf-8"?>
<p:tagLst xmlns:a="http://schemas.openxmlformats.org/drawingml/2006/main" xmlns:r="http://schemas.openxmlformats.org/officeDocument/2006/relationships" xmlns:p="http://schemas.openxmlformats.org/presentationml/2006/main">
  <p:tag name="ISLIDE.ICON" val="#80511;"/>
</p:tagLst>
</file>

<file path=ppt/tags/tag7.xml><?xml version="1.0" encoding="utf-8"?>
<p:tagLst xmlns:a="http://schemas.openxmlformats.org/drawingml/2006/main" xmlns:r="http://schemas.openxmlformats.org/officeDocument/2006/relationships" xmlns:p="http://schemas.openxmlformats.org/presentationml/2006/main">
  <p:tag name="ISLIDE.ICON" val="#80511;"/>
</p:tagLst>
</file>

<file path=ppt/tags/tag8.xml><?xml version="1.0" encoding="utf-8"?>
<p:tagLst xmlns:a="http://schemas.openxmlformats.org/drawingml/2006/main" xmlns:r="http://schemas.openxmlformats.org/officeDocument/2006/relationships" xmlns:p="http://schemas.openxmlformats.org/presentationml/2006/main">
  <p:tag name="ISLIDE.ICON" val="#80511;"/>
</p:tagLst>
</file>

<file path=ppt/tags/tag9.xml><?xml version="1.0" encoding="utf-8"?>
<p:tagLst xmlns:a="http://schemas.openxmlformats.org/drawingml/2006/main" xmlns:r="http://schemas.openxmlformats.org/officeDocument/2006/relationships" xmlns:p="http://schemas.openxmlformats.org/presentationml/2006/main">
  <p:tag name="ISLIDE.ICON" val="#80511;"/>
</p:tagLst>
</file>

<file path=ppt/theme/theme1.xml><?xml version="1.0" encoding="utf-8"?>
<a:theme xmlns:a="http://schemas.openxmlformats.org/drawingml/2006/main" name="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中文为主">
      <a:majorFont>
        <a:latin typeface="Roboto Black"/>
        <a:ea typeface="思源黑体 CN Bold"/>
        <a:cs typeface=""/>
      </a:majorFont>
      <a:minorFont>
        <a:latin typeface="Roboto"/>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2000" dirty="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欧洲专利局">
      <a:dk1>
        <a:srgbClr val="000000"/>
      </a:dk1>
      <a:lt1>
        <a:srgbClr val="FFFFFF"/>
      </a:lt1>
      <a:dk2>
        <a:srgbClr val="0B2A43"/>
      </a:dk2>
      <a:lt2>
        <a:srgbClr val="404955"/>
      </a:lt2>
      <a:accent1>
        <a:srgbClr val="BE0F05"/>
      </a:accent1>
      <a:accent2>
        <a:srgbClr val="D62D04"/>
      </a:accent2>
      <a:accent3>
        <a:srgbClr val="CC4804"/>
      </a:accent3>
      <a:accent4>
        <a:srgbClr val="D60449"/>
      </a:accent4>
      <a:accent5>
        <a:srgbClr val="CC04AA"/>
      </a:accent5>
      <a:accent6>
        <a:srgbClr val="06BF4C"/>
      </a:accent6>
      <a:hlink>
        <a:srgbClr val="800A04"/>
      </a:hlink>
      <a:folHlink>
        <a:srgbClr val="40050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苹方家族">
      <a:majorFont>
        <a:latin typeface="苹方 粗体"/>
        <a:ea typeface="苹方 粗体"/>
        <a:cs typeface=""/>
      </a:majorFont>
      <a:minorFont>
        <a:latin typeface="苹方 常规"/>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1522</TotalTime>
  <Words>4755</Words>
  <Application>Microsoft Office PowerPoint</Application>
  <PresentationFormat>宽屏</PresentationFormat>
  <Paragraphs>546</Paragraphs>
  <Slides>39</Slides>
  <Notes>39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Roboto Black</vt:lpstr>
      <vt:lpstr>-apple-system</vt:lpstr>
      <vt:lpstr>Courier New</vt:lpstr>
      <vt:lpstr>Arial</vt:lpstr>
      <vt:lpstr>PingFang SC</vt:lpstr>
      <vt:lpstr>Roboto</vt:lpstr>
      <vt:lpstr>Helvetica Neue</vt:lpstr>
      <vt:lpstr>Times New Roman</vt:lpstr>
      <vt:lpstr>system-ui</vt:lpstr>
      <vt:lpstr>思源黑体 CN Bold</vt:lpstr>
      <vt:lpstr>Wingdings</vt:lpstr>
      <vt:lpstr>思源黑体 CN Normal</vt:lpstr>
      <vt:lpstr>SourceHanSansCN-Regular</vt:lpstr>
      <vt:lpstr>Calibri</vt:lpstr>
      <vt:lpstr>苹方 常规</vt:lpstr>
      <vt:lpstr>新宋体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严 昕宇</dc:creator>
  <cp:lastModifiedBy>昕宇 严</cp:lastModifiedBy>
  <cp:revision>67</cp:revision>
  <dcterms:created xsi:type="dcterms:W3CDTF">2021-12-24T07:52:00Z</dcterms:created>
  <dcterms:modified xsi:type="dcterms:W3CDTF">2022-12-20T15:56:35Z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A5A439B20F484A8BBA25D1DD8EA5DC2D</vt:lpwstr>
  </property>
  <property fmtid="{D5CDD505-2E9C-101B-9397-08002B2CF9AE}" pid="3" name="KSOProductBuildVer">
    <vt:lpwstr>2052-11.1.0.12763</vt:lpwstr>
  </property>
</Properties>
</file>